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1.xml" ContentType="application/inkml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8"/>
  </p:notesMasterIdLst>
  <p:sldIdLst>
    <p:sldId id="256" r:id="rId2"/>
    <p:sldId id="279" r:id="rId3"/>
    <p:sldId id="275" r:id="rId4"/>
    <p:sldId id="276" r:id="rId5"/>
    <p:sldId id="280" r:id="rId6"/>
    <p:sldId id="277" r:id="rId7"/>
    <p:sldId id="278" r:id="rId8"/>
    <p:sldId id="274" r:id="rId9"/>
    <p:sldId id="257" r:id="rId10"/>
    <p:sldId id="269" r:id="rId11"/>
    <p:sldId id="268" r:id="rId12"/>
    <p:sldId id="262" r:id="rId13"/>
    <p:sldId id="270" r:id="rId14"/>
    <p:sldId id="273" r:id="rId15"/>
    <p:sldId id="263" r:id="rId16"/>
    <p:sldId id="264" r:id="rId17"/>
    <p:sldId id="271" r:id="rId18"/>
    <p:sldId id="265" r:id="rId19"/>
    <p:sldId id="272" r:id="rId20"/>
    <p:sldId id="266" r:id="rId21"/>
    <p:sldId id="267" r:id="rId22"/>
    <p:sldId id="260" r:id="rId23"/>
    <p:sldId id="261" r:id="rId24"/>
    <p:sldId id="258" r:id="rId25"/>
    <p:sldId id="259" r:id="rId26"/>
    <p:sldId id="281" r:id="rId27"/>
  </p:sldIdLst>
  <p:sldSz cx="18288000" cy="10287000"/>
  <p:notesSz cx="6858000" cy="9144000"/>
  <p:embeddedFontLst>
    <p:embeddedFont>
      <p:font typeface="Klein Condensed Bold" panose="020B0604020202020204" charset="0"/>
      <p:regular r:id="rId29"/>
    </p:embeddedFont>
    <p:embeddedFont>
      <p:font typeface="Klein Condensed Heavy" panose="020B0604020202020204" charset="0"/>
      <p:regular r:id="rId30"/>
    </p:embeddedFont>
    <p:embeddedFont>
      <p:font typeface="Open Sauce" panose="020B0604020202020204" charset="0"/>
      <p:regular r:id="rId31"/>
    </p:embeddedFont>
    <p:embeddedFont>
      <p:font typeface="Open Sauce Bold" panose="020B0604020202020204" charset="0"/>
      <p:regular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562" autoAdjust="0"/>
  </p:normalViewPr>
  <p:slideViewPr>
    <p:cSldViewPr>
      <p:cViewPr>
        <p:scale>
          <a:sx n="44" d="100"/>
          <a:sy n="44" d="100"/>
        </p:scale>
        <p:origin x="1464" y="1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39" d="100"/>
        <a:sy n="139" d="100"/>
      </p:scale>
      <p:origin x="0" y="-7704"/>
    </p:cViewPr>
  </p:sorterViewPr>
  <p:notesViewPr>
    <p:cSldViewPr>
      <p:cViewPr varScale="1">
        <p:scale>
          <a:sx n="58" d="100"/>
          <a:sy n="58" d="100"/>
        </p:scale>
        <p:origin x="3510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9-16T17:49:59.79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280 533,'557'-22,"-545"21,334-53,-277 41,0 3,99-2,128 12,-184 2,-1099-3,948 2,0-2,0-2,-75-16,113 19,0 0,0 0,0 0,0 0,0-1,1 1,-1 0,0-1,0 1,0-1,0 1,0-1,0 1,0-1,1 0,-1 1,0-1,1 0,-1 0,0-1,13-6,35-1,140-12,258-18,-281 38,58-2,-196 1,0-2,0-1,0-1,0-1,-1-1,0-1,45-24,-68 32,0 0,-1 0,1-1,0 1,0 0,-1 0,1-1,-1 1,1-1,-1 0,1 1,-1-1,0 0,0 0,2-3,-3 4,0 0,0 0,0 0,0 0,0 0,0 0,0 0,0 0,-1 0,1 0,0 0,-1 0,1 0,0 0,-1 0,1 0,-1 0,0 0,1 0,-1 1,0-1,-1-1,-2-2,-1 1,0 0,0 0,0 0,0 1,0-1,-1 1,1 0,-11-1,-44-6,0 3,-1 3,-92 7,44-1,-8-6,-169-26,-62-2,134 16,106 6,-260-34,296 28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036732-FC2F-47F7-9D11-6D02D9D44CED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BCCCC5-EB98-4C89-89F0-E94E50444F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148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Another 10 are within in a week or so…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BCCCC5-EB98-4C89-89F0-E94E50444F1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2156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had an amazing year last year – 400 people joined the church Easter Weekend!</a:t>
            </a:r>
          </a:p>
          <a:p>
            <a:r>
              <a:rPr lang="en-US" dirty="0"/>
              <a:t>Focus on the mission that Bishop has led us on – Cultivating Connections, Encountering Christ, Growing Disciples</a:t>
            </a:r>
          </a:p>
          <a:p>
            <a:r>
              <a:rPr lang="en-US" dirty="0"/>
              <a:t>We need folks to interview </a:t>
            </a:r>
          </a:p>
          <a:p>
            <a:r>
              <a:rPr lang="en-US" dirty="0"/>
              <a:t>Goal next year is to grow ADA participation.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BCCCC5-EB98-4C89-89F0-E94E50444F1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8256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New tax law this year -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BCCCC5-EB98-4C89-89F0-E94E50444F1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2229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where the Diocesan ID lives in Parish Soft.  It goes here on this contribution card.</a:t>
            </a:r>
          </a:p>
          <a:p>
            <a:endParaRPr lang="en-US" dirty="0"/>
          </a:p>
          <a:p>
            <a:r>
              <a:rPr lang="en-US" dirty="0"/>
              <a:t>If you are providing  a list of donors included in a check – please include this number.  </a:t>
            </a:r>
          </a:p>
          <a:p>
            <a:endParaRPr lang="en-US" dirty="0"/>
          </a:p>
          <a:p>
            <a:r>
              <a:rPr lang="en-US" dirty="0"/>
              <a:t>And now - … Introducing ….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BCCCC5-EB98-4C89-89F0-E94E50444F1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9783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BCCCC5-EB98-4C89-89F0-E94E50444F1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4529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what your dashboard will look like</a:t>
            </a:r>
          </a:p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BCCCC5-EB98-4C89-89F0-E94E50444F1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3038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Let’s take a second to break down each of these tables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BCCCC5-EB98-4C89-89F0-E94E50444F1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7735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BCCCC5-EB98-4C89-89F0-E94E50444F1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5492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BCCCC5-EB98-4C89-89F0-E94E50444F14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3275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customXml" Target="../ink/ink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blackbaud.com/signin/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3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43000" y="1104900"/>
            <a:ext cx="16783050" cy="6152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5661"/>
              </a:lnSpc>
            </a:pPr>
            <a:r>
              <a:rPr lang="en-US" sz="16000" b="1" dirty="0">
                <a:solidFill>
                  <a:srgbClr val="9DE6FC"/>
                </a:solidFill>
                <a:latin typeface="Klein Condensed Heavy"/>
                <a:ea typeface="Klein Condensed Heavy"/>
                <a:cs typeface="Klein Condensed Heavy"/>
                <a:sym typeface="Klein Condensed Heavy"/>
              </a:rPr>
              <a:t>Stewardship </a:t>
            </a:r>
          </a:p>
          <a:p>
            <a:pPr marL="0" lvl="0" indent="0" algn="l">
              <a:lnSpc>
                <a:spcPts val="15661"/>
              </a:lnSpc>
            </a:pPr>
            <a:r>
              <a:rPr lang="en-US" sz="16000" b="1" dirty="0">
                <a:solidFill>
                  <a:srgbClr val="9DE6FC"/>
                </a:solidFill>
                <a:latin typeface="Klein Condensed Heavy"/>
                <a:ea typeface="Klein Condensed Heavy"/>
                <a:cs typeface="Klein Condensed Heavy"/>
                <a:sym typeface="Klein Condensed Heavy"/>
              </a:rPr>
              <a:t>and </a:t>
            </a:r>
          </a:p>
          <a:p>
            <a:pPr marL="0" lvl="0" indent="0" algn="l">
              <a:lnSpc>
                <a:spcPts val="15661"/>
              </a:lnSpc>
            </a:pPr>
            <a:r>
              <a:rPr lang="en-US" sz="16000" b="1" dirty="0">
                <a:solidFill>
                  <a:srgbClr val="9DE6FC"/>
                </a:solidFill>
                <a:latin typeface="Klein Condensed Heavy"/>
                <a:ea typeface="Klein Condensed Heavy"/>
                <a:cs typeface="Klein Condensed Heavy"/>
                <a:sym typeface="Klein Condensed Heavy"/>
              </a:rPr>
              <a:t>Development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89C56AC-0BCE-A6FC-764B-63E2C6BCFCBC}"/>
              </a:ext>
            </a:extLst>
          </p:cNvPr>
          <p:cNvSpPr txBox="1"/>
          <p:nvPr/>
        </p:nvSpPr>
        <p:spPr>
          <a:xfrm rot="20154315">
            <a:off x="11166107" y="2744242"/>
            <a:ext cx="6426012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>
              <a:lnSpc>
                <a:spcPts val="8000"/>
              </a:lnSpc>
              <a:spcBef>
                <a:spcPct val="0"/>
              </a:spcBef>
            </a:pPr>
            <a:r>
              <a:rPr lang="en-US" sz="9600" b="1" dirty="0">
                <a:solidFill>
                  <a:srgbClr val="9DE6FC"/>
                </a:solidFill>
                <a:latin typeface="Klein Condensed Bold"/>
                <a:ea typeface="Klein Condensed Bold"/>
                <a:cs typeface="Klein Condensed Bold"/>
                <a:sym typeface="Klein Condensed Bold"/>
              </a:rPr>
              <a:t>Thank you!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5B56B4B-7E40-D076-4E26-75BF9B0AFDAA}"/>
              </a:ext>
            </a:extLst>
          </p:cNvPr>
          <p:cNvSpPr txBox="1"/>
          <p:nvPr/>
        </p:nvSpPr>
        <p:spPr>
          <a:xfrm>
            <a:off x="4648200" y="8668062"/>
            <a:ext cx="12725400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r">
              <a:lnSpc>
                <a:spcPts val="8000"/>
              </a:lnSpc>
              <a:spcBef>
                <a:spcPct val="0"/>
              </a:spcBef>
            </a:pPr>
            <a:r>
              <a:rPr lang="en-US" sz="8000" b="1" dirty="0">
                <a:solidFill>
                  <a:srgbClr val="9DE6FC"/>
                </a:solidFill>
                <a:latin typeface="Klein Condensed Bold"/>
                <a:ea typeface="Klein Condensed Bold"/>
                <a:cs typeface="Klein Condensed Bold"/>
                <a:sym typeface="Klein Condensed Bold"/>
              </a:rPr>
              <a:t>Renny Crawford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33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842728C-480D-1473-4AED-8B20366D55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86C2DE89-36F5-3586-7039-5E9841638913}"/>
              </a:ext>
            </a:extLst>
          </p:cNvPr>
          <p:cNvSpPr txBox="1"/>
          <p:nvPr/>
        </p:nvSpPr>
        <p:spPr>
          <a:xfrm>
            <a:off x="712718" y="1409700"/>
            <a:ext cx="16783050" cy="22188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5661"/>
              </a:lnSpc>
            </a:pPr>
            <a:r>
              <a:rPr lang="en-US" sz="18424" b="1" dirty="0">
                <a:solidFill>
                  <a:srgbClr val="9DE6FC"/>
                </a:solidFill>
                <a:latin typeface="Klein Condensed Heavy"/>
                <a:ea typeface="Klein Condensed Heavy"/>
                <a:cs typeface="Klein Condensed Heavy"/>
                <a:sym typeface="Klein Condensed Heavy"/>
              </a:rPr>
              <a:t>ADA 2026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5BF3437-E7A9-3FB9-19A6-0676865DF456}"/>
              </a:ext>
            </a:extLst>
          </p:cNvPr>
          <p:cNvSpPr txBox="1"/>
          <p:nvPr/>
        </p:nvSpPr>
        <p:spPr>
          <a:xfrm>
            <a:off x="712718" y="3238500"/>
            <a:ext cx="12725400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>
              <a:lnSpc>
                <a:spcPts val="8000"/>
              </a:lnSpc>
              <a:spcBef>
                <a:spcPct val="0"/>
              </a:spcBef>
            </a:pPr>
            <a:r>
              <a:rPr lang="en-US" sz="8000" b="1" dirty="0">
                <a:solidFill>
                  <a:srgbClr val="9DE6FC"/>
                </a:solidFill>
                <a:latin typeface="Klein Condensed Bold"/>
                <a:ea typeface="Klein Condensed Bold"/>
                <a:cs typeface="Klein Condensed Bold"/>
                <a:sym typeface="Klein Condensed Bold"/>
              </a:rPr>
              <a:t>Thank you!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6B91872-41FC-B46F-698B-C00EDDE63AAC}"/>
              </a:ext>
            </a:extLst>
          </p:cNvPr>
          <p:cNvSpPr txBox="1"/>
          <p:nvPr/>
        </p:nvSpPr>
        <p:spPr>
          <a:xfrm>
            <a:off x="1447800" y="4533900"/>
            <a:ext cx="15624314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8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7200" b="1" dirty="0">
                <a:solidFill>
                  <a:srgbClr val="9DE6FC"/>
                </a:solidFill>
                <a:latin typeface="Klein Condensed Bold"/>
                <a:ea typeface="Klein Condensed Bold"/>
                <a:cs typeface="Klein Condensed Bold"/>
                <a:sym typeface="Klein Condensed Bold"/>
              </a:rPr>
              <a:t>-We are at 87 – 90% of Goal</a:t>
            </a:r>
          </a:p>
          <a:p>
            <a:pPr>
              <a:lnSpc>
                <a:spcPts val="8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7200" b="1" dirty="0">
                <a:solidFill>
                  <a:srgbClr val="9DE6FC"/>
                </a:solidFill>
                <a:latin typeface="Klein Condensed Bold"/>
                <a:ea typeface="Klein Condensed Bold"/>
                <a:cs typeface="Klein Condensed Bold"/>
                <a:sym typeface="Klein Condensed Bold"/>
              </a:rPr>
              <a:t>-App. $300,000 ahead of last year</a:t>
            </a:r>
          </a:p>
          <a:p>
            <a:pPr marL="0" lvl="0" indent="0" algn="l">
              <a:lnSpc>
                <a:spcPts val="8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7200" b="1" dirty="0">
                <a:solidFill>
                  <a:srgbClr val="9DE6FC"/>
                </a:solidFill>
                <a:latin typeface="Klein Condensed Bold"/>
                <a:ea typeface="Klein Condensed Bold"/>
                <a:cs typeface="Klein Condensed Bold"/>
                <a:sym typeface="Klein Condensed Bold"/>
              </a:rPr>
              <a:t>-# of donors is down, $/donation is up</a:t>
            </a:r>
          </a:p>
          <a:p>
            <a:pPr marL="0" lvl="0" indent="0" algn="l">
              <a:lnSpc>
                <a:spcPts val="8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7200" b="1" dirty="0">
                <a:solidFill>
                  <a:srgbClr val="9DE6FC"/>
                </a:solidFill>
                <a:latin typeface="Klein Condensed Bold"/>
                <a:ea typeface="Klein Condensed Bold"/>
                <a:cs typeface="Klein Condensed Bold"/>
                <a:sym typeface="Klein Condensed Bold"/>
              </a:rPr>
              <a:t>- More than ½ have reached goal</a:t>
            </a:r>
          </a:p>
        </p:txBody>
      </p:sp>
    </p:spTree>
    <p:extLst>
      <p:ext uri="{BB962C8B-B14F-4D97-AF65-F5344CB8AC3E}">
        <p14:creationId xmlns:p14="http://schemas.microsoft.com/office/powerpoint/2010/main" val="42663153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33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CF06B3-954B-9B2D-3D4C-1BC68101C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AE2DFCF6-65EE-9F45-D0C4-78D5E1C6F147}"/>
              </a:ext>
            </a:extLst>
          </p:cNvPr>
          <p:cNvSpPr txBox="1"/>
          <p:nvPr/>
        </p:nvSpPr>
        <p:spPr>
          <a:xfrm>
            <a:off x="533400" y="1485900"/>
            <a:ext cx="16783050" cy="22188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5661"/>
              </a:lnSpc>
            </a:pPr>
            <a:r>
              <a:rPr lang="en-US" sz="18424" b="1" dirty="0">
                <a:solidFill>
                  <a:srgbClr val="9DE6FC"/>
                </a:solidFill>
                <a:latin typeface="Klein Condensed Heavy"/>
                <a:ea typeface="Klein Condensed Heavy"/>
                <a:cs typeface="Klein Condensed Heavy"/>
                <a:sym typeface="Klein Condensed Heavy"/>
              </a:rPr>
              <a:t>ADA 2027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C0F9DB1-6B11-1D59-D2FC-7F5F4A84035A}"/>
              </a:ext>
            </a:extLst>
          </p:cNvPr>
          <p:cNvSpPr txBox="1"/>
          <p:nvPr/>
        </p:nvSpPr>
        <p:spPr>
          <a:xfrm>
            <a:off x="563216" y="3945788"/>
            <a:ext cx="17724783" cy="12849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>
              <a:lnSpc>
                <a:spcPts val="8000"/>
              </a:lnSpc>
              <a:spcBef>
                <a:spcPct val="0"/>
              </a:spcBef>
            </a:pPr>
            <a:r>
              <a:rPr lang="en-US" sz="11000" b="1" dirty="0">
                <a:solidFill>
                  <a:schemeClr val="bg1"/>
                </a:solidFill>
                <a:latin typeface="Klein Condensed Bold"/>
                <a:ea typeface="Klein Condensed Bold"/>
                <a:cs typeface="Klein Condensed Bold"/>
                <a:sym typeface="Klein Condensed Bold"/>
              </a:rPr>
              <a:t>Growing Disciples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DC80B95-197D-EA60-8E5B-2F9083AEF7D9}"/>
              </a:ext>
            </a:extLst>
          </p:cNvPr>
          <p:cNvSpPr txBox="1"/>
          <p:nvPr/>
        </p:nvSpPr>
        <p:spPr>
          <a:xfrm>
            <a:off x="685800" y="5585642"/>
            <a:ext cx="17602200" cy="34522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8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7200" b="1" dirty="0">
                <a:solidFill>
                  <a:srgbClr val="9DE6FC"/>
                </a:solidFill>
                <a:latin typeface="Klein Condensed Bold"/>
                <a:ea typeface="Klein Condensed Bold"/>
                <a:cs typeface="Klein Condensed Bold"/>
                <a:sym typeface="Klein Condensed Bold"/>
              </a:rPr>
              <a:t>- </a:t>
            </a:r>
            <a:r>
              <a:rPr lang="en-US" sz="6000" b="1" dirty="0">
                <a:solidFill>
                  <a:srgbClr val="9DE6FC"/>
                </a:solidFill>
                <a:latin typeface="Klein Condensed Bold"/>
                <a:ea typeface="Klein Condensed Bold"/>
                <a:cs typeface="Klein Condensed Bold"/>
                <a:sym typeface="Klein Condensed Bold"/>
              </a:rPr>
              <a:t>What does Growing Disciples look like in your parish? </a:t>
            </a:r>
          </a:p>
          <a:p>
            <a:pPr>
              <a:lnSpc>
                <a:spcPts val="8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6000" b="1" dirty="0">
                <a:solidFill>
                  <a:srgbClr val="9DE6FC"/>
                </a:solidFill>
                <a:latin typeface="Klein Condensed Bold"/>
                <a:ea typeface="Klein Condensed Bold"/>
                <a:cs typeface="Klein Condensed Bold"/>
                <a:sym typeface="Klein Condensed Bold"/>
              </a:rPr>
              <a:t>	- I am looking for folks to tell their story</a:t>
            </a:r>
          </a:p>
          <a:p>
            <a:pPr>
              <a:lnSpc>
                <a:spcPts val="8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6000" b="1" dirty="0">
                <a:solidFill>
                  <a:srgbClr val="9DE6FC"/>
                </a:solidFill>
                <a:latin typeface="Klein Condensed Bold"/>
                <a:ea typeface="Klein Condensed Bold"/>
                <a:cs typeface="Klein Condensed Bold"/>
                <a:sym typeface="Klein Condensed Bold"/>
              </a:rPr>
              <a:t>- Focus on growing Participation</a:t>
            </a:r>
          </a:p>
        </p:txBody>
      </p:sp>
    </p:spTree>
    <p:extLst>
      <p:ext uri="{BB962C8B-B14F-4D97-AF65-F5344CB8AC3E}">
        <p14:creationId xmlns:p14="http://schemas.microsoft.com/office/powerpoint/2010/main" val="3255232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33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7816B9B-55A9-1AD8-11E4-DD79CF5547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A9184D90-32D7-9F11-7D06-D6E11505F3A9}"/>
              </a:ext>
            </a:extLst>
          </p:cNvPr>
          <p:cNvSpPr txBox="1"/>
          <p:nvPr/>
        </p:nvSpPr>
        <p:spPr>
          <a:xfrm>
            <a:off x="533400" y="2247900"/>
            <a:ext cx="16783050" cy="2087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5661"/>
              </a:lnSpc>
            </a:pPr>
            <a:r>
              <a:rPr lang="en-US" sz="15000" b="1" dirty="0">
                <a:solidFill>
                  <a:srgbClr val="9DE6FC"/>
                </a:solidFill>
                <a:latin typeface="Klein Condensed Heavy"/>
                <a:ea typeface="Klein Condensed Heavy"/>
                <a:cs typeface="Klein Condensed Heavy"/>
                <a:sym typeface="Klein Condensed Heavy"/>
              </a:rPr>
              <a:t>Clergy Formation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9D32044-B915-288B-E5D1-25F762A60F19}"/>
              </a:ext>
            </a:extLst>
          </p:cNvPr>
          <p:cNvSpPr txBox="1"/>
          <p:nvPr/>
        </p:nvSpPr>
        <p:spPr>
          <a:xfrm>
            <a:off x="533400" y="4416091"/>
            <a:ext cx="16306800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>
              <a:lnSpc>
                <a:spcPts val="8000"/>
              </a:lnSpc>
              <a:spcBef>
                <a:spcPct val="0"/>
              </a:spcBef>
            </a:pPr>
            <a:r>
              <a:rPr lang="en-US" sz="8000" b="1" dirty="0">
                <a:solidFill>
                  <a:srgbClr val="9DE6FC"/>
                </a:solidFill>
                <a:latin typeface="Klein Condensed Bold"/>
                <a:ea typeface="Klein Condensed Bold"/>
                <a:cs typeface="Klein Condensed Bold"/>
                <a:sym typeface="Klein Condensed Bold"/>
              </a:rPr>
              <a:t>Thank you for promoting &amp; supporting!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D8DDBAC-37FA-442A-B756-9B090E21B001}"/>
              </a:ext>
            </a:extLst>
          </p:cNvPr>
          <p:cNvSpPr txBox="1"/>
          <p:nvPr/>
        </p:nvSpPr>
        <p:spPr>
          <a:xfrm>
            <a:off x="493643" y="5826168"/>
            <a:ext cx="17602200" cy="22724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8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6000" b="1" dirty="0">
                <a:solidFill>
                  <a:srgbClr val="9DE6FC"/>
                </a:solidFill>
                <a:latin typeface="Klein Condensed Bold"/>
                <a:ea typeface="Klein Condensed Bold"/>
                <a:cs typeface="Klein Condensed Bold"/>
                <a:sym typeface="Klein Condensed Bold"/>
              </a:rPr>
              <a:t>Resources page has video links, bulletin/</a:t>
            </a:r>
            <a:r>
              <a:rPr lang="en-US" sz="6000" b="1" dirty="0" err="1">
                <a:solidFill>
                  <a:srgbClr val="9DE6FC"/>
                </a:solidFill>
                <a:latin typeface="Klein Condensed Bold"/>
                <a:ea typeface="Klein Condensed Bold"/>
                <a:cs typeface="Klein Condensed Bold"/>
                <a:sym typeface="Klein Condensed Bold"/>
              </a:rPr>
              <a:t>facebook</a:t>
            </a:r>
            <a:r>
              <a:rPr lang="en-US" sz="6000" b="1" dirty="0">
                <a:solidFill>
                  <a:srgbClr val="9DE6FC"/>
                </a:solidFill>
                <a:latin typeface="Klein Condensed Bold"/>
                <a:ea typeface="Klein Condensed Bold"/>
                <a:cs typeface="Klein Condensed Bold"/>
                <a:sym typeface="Klein Condensed Bold"/>
              </a:rPr>
              <a:t> ads</a:t>
            </a:r>
          </a:p>
          <a:p>
            <a:pPr>
              <a:lnSpc>
                <a:spcPts val="8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6000" b="1" dirty="0">
                <a:solidFill>
                  <a:srgbClr val="9DE6FC"/>
                </a:solidFill>
                <a:latin typeface="Klein Condensed Bold"/>
                <a:ea typeface="Klein Condensed Bold"/>
                <a:cs typeface="Klein Condensed Bold"/>
                <a:sym typeface="Klein Condensed Bold"/>
              </a:rPr>
              <a:t>Encourage you to become part of the Social Media…..</a:t>
            </a:r>
          </a:p>
        </p:txBody>
      </p:sp>
    </p:spTree>
    <p:extLst>
      <p:ext uri="{BB962C8B-B14F-4D97-AF65-F5344CB8AC3E}">
        <p14:creationId xmlns:p14="http://schemas.microsoft.com/office/powerpoint/2010/main" val="14781180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33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32E4D4D-D1D7-A0D2-0FC9-D8DFE189D6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6F6ABF63-62B6-B151-3029-524796855BB7}"/>
              </a:ext>
            </a:extLst>
          </p:cNvPr>
          <p:cNvSpPr txBox="1"/>
          <p:nvPr/>
        </p:nvSpPr>
        <p:spPr>
          <a:xfrm>
            <a:off x="467139" y="1028700"/>
            <a:ext cx="16783050" cy="20486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5661"/>
              </a:lnSpc>
            </a:pPr>
            <a:r>
              <a:rPr lang="en-US" sz="14000" b="1" dirty="0">
                <a:solidFill>
                  <a:srgbClr val="9DE6FC"/>
                </a:solidFill>
                <a:latin typeface="Klein Condensed Heavy"/>
                <a:ea typeface="Klein Condensed Heavy"/>
                <a:cs typeface="Klein Condensed Heavy"/>
                <a:sym typeface="Klein Condensed Heavy"/>
              </a:rPr>
              <a:t>End of Year Messages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DFFF09F-59CA-A267-19C1-FAF9747B7F80}"/>
              </a:ext>
            </a:extLst>
          </p:cNvPr>
          <p:cNvSpPr txBox="1"/>
          <p:nvPr/>
        </p:nvSpPr>
        <p:spPr>
          <a:xfrm>
            <a:off x="493642" y="3325855"/>
            <a:ext cx="17602199" cy="1092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>
              <a:lnSpc>
                <a:spcPts val="8000"/>
              </a:lnSpc>
              <a:spcBef>
                <a:spcPct val="0"/>
              </a:spcBef>
            </a:pPr>
            <a:r>
              <a:rPr lang="en-US" sz="6000" b="1" dirty="0">
                <a:solidFill>
                  <a:srgbClr val="9DE6FC"/>
                </a:solidFill>
                <a:latin typeface="Klein Condensed Bold"/>
                <a:ea typeface="Klein Condensed Bold"/>
                <a:cs typeface="Klein Condensed Bold"/>
                <a:sym typeface="Klein Condensed Bold"/>
              </a:rPr>
              <a:t>- $1,000 /$2,000 over standard deduction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F8B154-0FA0-18E9-8865-867AD889EADD}"/>
              </a:ext>
            </a:extLst>
          </p:cNvPr>
          <p:cNvSpPr txBox="1"/>
          <p:nvPr/>
        </p:nvSpPr>
        <p:spPr>
          <a:xfrm>
            <a:off x="467139" y="4453249"/>
            <a:ext cx="17602200" cy="32983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8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6000" b="1" dirty="0">
                <a:solidFill>
                  <a:srgbClr val="9DE6FC"/>
                </a:solidFill>
                <a:latin typeface="Klein Condensed Bold"/>
                <a:ea typeface="Klein Condensed Bold"/>
                <a:cs typeface="Klein Condensed Bold"/>
                <a:sym typeface="Klein Condensed Bold"/>
              </a:rPr>
              <a:t>- QCD reminder</a:t>
            </a:r>
          </a:p>
          <a:p>
            <a:pPr>
              <a:lnSpc>
                <a:spcPts val="8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6000" b="1" dirty="0">
                <a:solidFill>
                  <a:srgbClr val="9DE6FC"/>
                </a:solidFill>
                <a:latin typeface="Klein Condensed Bold"/>
                <a:ea typeface="Klein Condensed Bold"/>
                <a:cs typeface="Klein Condensed Bold"/>
                <a:sym typeface="Klein Condensed Bold"/>
              </a:rPr>
              <a:t>- Give to 2027 ADA prior to end of year – just need to know</a:t>
            </a:r>
          </a:p>
        </p:txBody>
      </p:sp>
    </p:spTree>
    <p:extLst>
      <p:ext uri="{BB962C8B-B14F-4D97-AF65-F5344CB8AC3E}">
        <p14:creationId xmlns:p14="http://schemas.microsoft.com/office/powerpoint/2010/main" val="22097601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33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B709B7-8A33-884E-5DE8-4B08C80FFF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39D37162-A7E6-E3CB-BE6C-FEEB7DC437C6}"/>
              </a:ext>
            </a:extLst>
          </p:cNvPr>
          <p:cNvSpPr txBox="1"/>
          <p:nvPr/>
        </p:nvSpPr>
        <p:spPr>
          <a:xfrm>
            <a:off x="533400" y="1028700"/>
            <a:ext cx="16783050" cy="2087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5661"/>
              </a:lnSpc>
            </a:pPr>
            <a:r>
              <a:rPr lang="en-US" sz="15000" b="1" dirty="0">
                <a:solidFill>
                  <a:srgbClr val="9DE6FC"/>
                </a:solidFill>
                <a:latin typeface="Klein Condensed Heavy"/>
                <a:ea typeface="Klein Condensed Heavy"/>
                <a:cs typeface="Klein Condensed Heavy"/>
                <a:sym typeface="Klein Condensed Heavy"/>
              </a:rPr>
              <a:t>Housekeeping ….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69A5BA8-9673-F939-AA0D-5A1CAF527B86}"/>
              </a:ext>
            </a:extLst>
          </p:cNvPr>
          <p:cNvSpPr txBox="1"/>
          <p:nvPr/>
        </p:nvSpPr>
        <p:spPr>
          <a:xfrm>
            <a:off x="342900" y="3081023"/>
            <a:ext cx="17602200" cy="34522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8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6000" b="1" dirty="0">
                <a:solidFill>
                  <a:srgbClr val="9DE6FC"/>
                </a:solidFill>
                <a:latin typeface="Klein Condensed Bold"/>
                <a:ea typeface="Klein Condensed Bold"/>
                <a:cs typeface="Klein Condensed Bold"/>
                <a:sym typeface="Klein Condensed Bold"/>
              </a:rPr>
              <a:t>Gifts of Stock – when using us as pass-through</a:t>
            </a:r>
          </a:p>
          <a:p>
            <a:pPr>
              <a:lnSpc>
                <a:spcPts val="8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6000" b="1" dirty="0">
                <a:solidFill>
                  <a:srgbClr val="9DE6FC"/>
                </a:solidFill>
                <a:latin typeface="Klein Condensed Bold"/>
                <a:ea typeface="Klein Condensed Bold"/>
                <a:cs typeface="Klein Condensed Bold"/>
                <a:sym typeface="Klein Condensed Bold"/>
              </a:rPr>
              <a:t>Gifts of Grain  </a:t>
            </a:r>
            <a:r>
              <a:rPr lang="en-US" sz="6000" b="1" dirty="0">
                <a:solidFill>
                  <a:schemeClr val="bg1"/>
                </a:solidFill>
                <a:latin typeface="Klein Condensed Bold"/>
                <a:ea typeface="Klein Condensed Bold"/>
                <a:cs typeface="Klein Condensed Bold"/>
                <a:sym typeface="Klein Condensed Bold"/>
              </a:rPr>
              <a:t>Dmdiocese.org/giving/ways-to-give  </a:t>
            </a:r>
          </a:p>
          <a:p>
            <a:pPr>
              <a:lnSpc>
                <a:spcPts val="8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6000" b="1" dirty="0">
                <a:solidFill>
                  <a:schemeClr val="bg1"/>
                </a:solidFill>
                <a:latin typeface="Klein Condensed Bold"/>
                <a:ea typeface="Klein Condensed Bold"/>
                <a:cs typeface="Klein Condensed Bold"/>
                <a:sym typeface="Klein Condensed Bold"/>
              </a:rPr>
              <a:t> 					- also on Resource page under ADA </a:t>
            </a:r>
          </a:p>
        </p:txBody>
      </p:sp>
    </p:spTree>
    <p:extLst>
      <p:ext uri="{BB962C8B-B14F-4D97-AF65-F5344CB8AC3E}">
        <p14:creationId xmlns:p14="http://schemas.microsoft.com/office/powerpoint/2010/main" val="39249831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33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9082541-0255-E75C-CC68-C7E53ED5D9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D96D2D4A-E48B-1BF8-C7EE-0C9C8C0F1688}"/>
              </a:ext>
            </a:extLst>
          </p:cNvPr>
          <p:cNvSpPr txBox="1"/>
          <p:nvPr/>
        </p:nvSpPr>
        <p:spPr>
          <a:xfrm>
            <a:off x="510209" y="266700"/>
            <a:ext cx="16783050" cy="2087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5661"/>
              </a:lnSpc>
            </a:pPr>
            <a:r>
              <a:rPr lang="en-US" sz="15000" b="1" dirty="0">
                <a:solidFill>
                  <a:srgbClr val="9DE6FC"/>
                </a:solidFill>
                <a:latin typeface="Klein Condensed Heavy"/>
                <a:ea typeface="Klein Condensed Heavy"/>
                <a:cs typeface="Klein Condensed Heavy"/>
                <a:sym typeface="Klein Condensed Heavy"/>
              </a:rPr>
              <a:t>Housekeeping ….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B1403D-FFB3-66C7-CA22-D6AC0DBA29DB}"/>
              </a:ext>
            </a:extLst>
          </p:cNvPr>
          <p:cNvSpPr txBox="1"/>
          <p:nvPr/>
        </p:nvSpPr>
        <p:spPr>
          <a:xfrm>
            <a:off x="10020265" y="2999817"/>
            <a:ext cx="6875808" cy="12849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>
              <a:lnSpc>
                <a:spcPts val="8000"/>
              </a:lnSpc>
              <a:spcBef>
                <a:spcPct val="0"/>
              </a:spcBef>
            </a:pPr>
            <a:r>
              <a:rPr lang="en-US" sz="11000" b="1" dirty="0">
                <a:solidFill>
                  <a:schemeClr val="bg1"/>
                </a:solidFill>
                <a:latin typeface="Klein Condensed Bold"/>
                <a:ea typeface="Klein Condensed Bold"/>
                <a:cs typeface="Klein Condensed Bold"/>
                <a:sym typeface="Klein Condensed Bold"/>
              </a:rPr>
              <a:t>Diocesan ID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C970BD3-5C53-FE80-CCDD-7052248A40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676" y="2630557"/>
            <a:ext cx="8574324" cy="6484784"/>
          </a:xfrm>
          <a:prstGeom prst="rect">
            <a:avLst/>
          </a:prstGeom>
        </p:spPr>
      </p:pic>
      <p:sp>
        <p:nvSpPr>
          <p:cNvPr id="5" name="Arrow: Right 4">
            <a:extLst>
              <a:ext uri="{FF2B5EF4-FFF2-40B4-BE49-F238E27FC236}">
                <a16:creationId xmlns:a16="http://schemas.microsoft.com/office/drawing/2014/main" id="{4FAC4DC6-1456-FDFA-10A7-8A3B063FB2D1}"/>
              </a:ext>
            </a:extLst>
          </p:cNvPr>
          <p:cNvSpPr/>
          <p:nvPr/>
        </p:nvSpPr>
        <p:spPr>
          <a:xfrm rot="7734805">
            <a:off x="727129" y="5470694"/>
            <a:ext cx="4431860" cy="1703870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D7579E57-9552-4E44-9424-A5B8D4AA4D35}"/>
              </a:ext>
            </a:extLst>
          </p:cNvPr>
          <p:cNvSpPr/>
          <p:nvPr/>
        </p:nvSpPr>
        <p:spPr>
          <a:xfrm>
            <a:off x="55114" y="8081398"/>
            <a:ext cx="2011680" cy="731520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/>
          <a:lstStyle/>
          <a:p>
            <a:endParaRPr lang="en-US">
              <a:solidFill>
                <a:srgbClr val="E71224"/>
              </a:solidFill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BB57A8BC-05E5-F411-79E3-6B294AF834D0}"/>
                  </a:ext>
                </a:extLst>
              </p14:cNvPr>
              <p14:cNvContentPartPr/>
              <p14:nvPr/>
            </p14:nvContentPartPr>
            <p14:xfrm>
              <a:off x="696094" y="8389734"/>
              <a:ext cx="729720" cy="192240"/>
            </p14:xfrm>
          </p:contentPart>
        </mc:Choice>
        <mc:Fallback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BB57A8BC-05E5-F411-79E3-6B294AF834D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42094" y="8281734"/>
                <a:ext cx="837360" cy="407880"/>
              </a:xfrm>
              <a:prstGeom prst="rect">
                <a:avLst/>
              </a:prstGeom>
            </p:spPr>
          </p:pic>
        </mc:Fallback>
      </mc:AlternateContent>
      <p:pic>
        <p:nvPicPr>
          <p:cNvPr id="16" name="Picture 15">
            <a:extLst>
              <a:ext uri="{FF2B5EF4-FFF2-40B4-BE49-F238E27FC236}">
                <a16:creationId xmlns:a16="http://schemas.microsoft.com/office/drawing/2014/main" id="{FC56CEB1-E325-4993-FE4F-45A7C94BBD8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10429" y="4762501"/>
            <a:ext cx="6916617" cy="4347588"/>
          </a:xfrm>
          <a:prstGeom prst="rect">
            <a:avLst/>
          </a:prstGeom>
        </p:spPr>
      </p:pic>
      <p:sp>
        <p:nvSpPr>
          <p:cNvPr id="18" name="Arrow: Right 17">
            <a:extLst>
              <a:ext uri="{FF2B5EF4-FFF2-40B4-BE49-F238E27FC236}">
                <a16:creationId xmlns:a16="http://schemas.microsoft.com/office/drawing/2014/main" id="{C3A437C1-D402-E21E-2887-9BC242558891}"/>
              </a:ext>
            </a:extLst>
          </p:cNvPr>
          <p:cNvSpPr/>
          <p:nvPr/>
        </p:nvSpPr>
        <p:spPr>
          <a:xfrm rot="3550247">
            <a:off x="8552981" y="5228748"/>
            <a:ext cx="4431860" cy="1703870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3440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33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80FEEBE-E024-CBCC-ABC6-E340125C1B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EC53FA96-6842-CEE2-B0AA-70FF3A2CB21D}"/>
              </a:ext>
            </a:extLst>
          </p:cNvPr>
          <p:cNvSpPr txBox="1"/>
          <p:nvPr/>
        </p:nvSpPr>
        <p:spPr>
          <a:xfrm>
            <a:off x="476250" y="6105689"/>
            <a:ext cx="16973550" cy="21255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15661"/>
              </a:lnSpc>
            </a:pPr>
            <a:r>
              <a:rPr lang="en-US" sz="16000" b="1" dirty="0">
                <a:solidFill>
                  <a:srgbClr val="9DE6FC"/>
                </a:solidFill>
                <a:latin typeface="Klein Condensed Heavy"/>
                <a:ea typeface="Klein Condensed Heavy"/>
                <a:cs typeface="Klein Condensed Heavy"/>
                <a:sym typeface="Klein Condensed Heavy"/>
              </a:rPr>
              <a:t>ADA DASHBOARDS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E52D39-0124-A795-43EE-0B3585E814CB}"/>
              </a:ext>
            </a:extLst>
          </p:cNvPr>
          <p:cNvSpPr txBox="1"/>
          <p:nvPr/>
        </p:nvSpPr>
        <p:spPr>
          <a:xfrm>
            <a:off x="476250" y="2979585"/>
            <a:ext cx="14992350" cy="21409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>
              <a:lnSpc>
                <a:spcPts val="15661"/>
              </a:lnSpc>
            </a:pPr>
            <a:r>
              <a:rPr lang="en-US" sz="14000" b="1" dirty="0">
                <a:solidFill>
                  <a:schemeClr val="bg1"/>
                </a:solidFill>
                <a:latin typeface="Klein Condensed Heavy"/>
                <a:ea typeface="Klein Condensed Heavy"/>
                <a:cs typeface="Klein Condensed Heavy"/>
                <a:sym typeface="Klein Condensed Heavy"/>
              </a:rPr>
              <a:t>Introducing….</a:t>
            </a:r>
          </a:p>
        </p:txBody>
      </p:sp>
    </p:spTree>
    <p:extLst>
      <p:ext uri="{BB962C8B-B14F-4D97-AF65-F5344CB8AC3E}">
        <p14:creationId xmlns:p14="http://schemas.microsoft.com/office/powerpoint/2010/main" val="31639999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3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905875" y="-105689"/>
            <a:ext cx="9487814" cy="10498377"/>
            <a:chOff x="0" y="0"/>
            <a:chExt cx="1469911" cy="16264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69911" cy="1626473"/>
            </a:xfrm>
            <a:custGeom>
              <a:avLst/>
              <a:gdLst/>
              <a:ahLst/>
              <a:cxnLst/>
              <a:rect l="l" t="t" r="r" b="b"/>
              <a:pathLst>
                <a:path w="1469911" h="1626473">
                  <a:moveTo>
                    <a:pt x="0" y="0"/>
                  </a:moveTo>
                  <a:lnTo>
                    <a:pt x="1469911" y="0"/>
                  </a:lnTo>
                  <a:lnTo>
                    <a:pt x="1469911" y="1626473"/>
                  </a:lnTo>
                  <a:lnTo>
                    <a:pt x="0" y="1626473"/>
                  </a:lnTo>
                  <a:close/>
                </a:path>
              </a:pathLst>
            </a:custGeom>
            <a:blipFill>
              <a:blip r:embed="rId2"/>
              <a:stretch>
                <a:fillRect l="-5325" r="-532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19908" y="3987450"/>
            <a:ext cx="7457291" cy="41857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lvl="0" indent="-571500" algn="l">
              <a:buFont typeface="Arial" panose="020B0604020202020204" pitchFamily="34" charset="0"/>
              <a:buChar char="•"/>
            </a:pPr>
            <a:r>
              <a:rPr lang="en-US" sz="3600" spc="33" dirty="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Raiser’s Edge NXT (RENXT) is the Diocese’s fundraising and donor database. </a:t>
            </a:r>
          </a:p>
          <a:p>
            <a:pPr lvl="0" algn="l"/>
            <a:endParaRPr lang="en-US" sz="2000" spc="33" dirty="0">
              <a:solidFill>
                <a:srgbClr val="FFFFFF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571500" lvl="0" indent="-571500" algn="l">
              <a:buFont typeface="Arial" panose="020B0604020202020204" pitchFamily="34" charset="0"/>
              <a:buChar char="•"/>
            </a:pPr>
            <a:r>
              <a:rPr lang="en-US" sz="3600" spc="33" dirty="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Information about parishioners, donors, gifts, and pledges is securely maintained.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19909" y="2290056"/>
            <a:ext cx="7187008" cy="1069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000"/>
              </a:lnSpc>
              <a:spcBef>
                <a:spcPct val="0"/>
              </a:spcBef>
            </a:pPr>
            <a:r>
              <a:rPr lang="en-US" sz="8000" b="1" dirty="0">
                <a:solidFill>
                  <a:srgbClr val="9DE6FC"/>
                </a:solidFill>
                <a:latin typeface="Klein Condensed Bold"/>
                <a:ea typeface="Klein Condensed Bold"/>
                <a:cs typeface="Klein Condensed Bold"/>
                <a:sym typeface="Klein Condensed Bold"/>
              </a:rPr>
              <a:t>Raiser’s Edge NXT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33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307D980-59D8-9313-4ADA-6F3652332D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243D606E-F3B5-CE08-F40E-67517203432D}"/>
              </a:ext>
            </a:extLst>
          </p:cNvPr>
          <p:cNvGrpSpPr/>
          <p:nvPr/>
        </p:nvGrpSpPr>
        <p:grpSpPr>
          <a:xfrm>
            <a:off x="8905875" y="-105689"/>
            <a:ext cx="9487814" cy="10498377"/>
            <a:chOff x="0" y="0"/>
            <a:chExt cx="1469911" cy="1626473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DC94907B-FB22-7560-A25D-A78A69C15013}"/>
                </a:ext>
              </a:extLst>
            </p:cNvPr>
            <p:cNvSpPr/>
            <p:nvPr/>
          </p:nvSpPr>
          <p:spPr>
            <a:xfrm>
              <a:off x="0" y="0"/>
              <a:ext cx="1469911" cy="1626473"/>
            </a:xfrm>
            <a:custGeom>
              <a:avLst/>
              <a:gdLst/>
              <a:ahLst/>
              <a:cxnLst/>
              <a:rect l="l" t="t" r="r" b="b"/>
              <a:pathLst>
                <a:path w="1469911" h="1626473">
                  <a:moveTo>
                    <a:pt x="0" y="0"/>
                  </a:moveTo>
                  <a:lnTo>
                    <a:pt x="1469911" y="0"/>
                  </a:lnTo>
                  <a:lnTo>
                    <a:pt x="1469911" y="1626473"/>
                  </a:lnTo>
                  <a:lnTo>
                    <a:pt x="0" y="1626473"/>
                  </a:lnTo>
                  <a:close/>
                </a:path>
              </a:pathLst>
            </a:custGeom>
            <a:blipFill>
              <a:blip r:embed="rId2"/>
              <a:stretch>
                <a:fillRect l="-5325" r="-532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>
            <a:extLst>
              <a:ext uri="{FF2B5EF4-FFF2-40B4-BE49-F238E27FC236}">
                <a16:creationId xmlns:a16="http://schemas.microsoft.com/office/drawing/2014/main" id="{86EEC5AC-DA90-1882-FFDE-52791CFEF181}"/>
              </a:ext>
            </a:extLst>
          </p:cNvPr>
          <p:cNvSpPr txBox="1"/>
          <p:nvPr/>
        </p:nvSpPr>
        <p:spPr>
          <a:xfrm>
            <a:off x="619909" y="3009900"/>
            <a:ext cx="7685892" cy="49859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600" spc="33" dirty="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Our goal is to give parishes easy access to accurate, up-to-date information.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3600" spc="33" dirty="0">
              <a:solidFill>
                <a:srgbClr val="FFFFFF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3600" spc="33" dirty="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Dashboards and reports that allow parishes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3600" spc="33" dirty="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monitor ADA progress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3600" spc="33" dirty="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better understand your donors. 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902E0084-0551-D868-BE2E-280033520DD9}"/>
              </a:ext>
            </a:extLst>
          </p:cNvPr>
          <p:cNvSpPr txBox="1"/>
          <p:nvPr/>
        </p:nvSpPr>
        <p:spPr>
          <a:xfrm>
            <a:off x="619909" y="1409700"/>
            <a:ext cx="7187008" cy="1069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000"/>
              </a:lnSpc>
              <a:spcBef>
                <a:spcPct val="0"/>
              </a:spcBef>
            </a:pPr>
            <a:r>
              <a:rPr lang="en-US" sz="8000" b="1" dirty="0">
                <a:solidFill>
                  <a:srgbClr val="9DE6FC"/>
                </a:solidFill>
                <a:latin typeface="Klein Condensed Bold"/>
                <a:ea typeface="Klein Condensed Bold"/>
                <a:cs typeface="Klein Condensed Bold"/>
                <a:sym typeface="Klein Condensed Bold"/>
              </a:rPr>
              <a:t>Raiser’s Edge NXT</a:t>
            </a:r>
          </a:p>
        </p:txBody>
      </p:sp>
    </p:spTree>
    <p:extLst>
      <p:ext uri="{BB962C8B-B14F-4D97-AF65-F5344CB8AC3E}">
        <p14:creationId xmlns:p14="http://schemas.microsoft.com/office/powerpoint/2010/main" val="9381506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33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E3F0798-5D5F-41F1-747B-4A57CEB654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6982AC44-1340-9D4A-E8D2-EA5364C80A23}"/>
              </a:ext>
            </a:extLst>
          </p:cNvPr>
          <p:cNvGrpSpPr/>
          <p:nvPr/>
        </p:nvGrpSpPr>
        <p:grpSpPr>
          <a:xfrm>
            <a:off x="8905875" y="-105689"/>
            <a:ext cx="9487814" cy="10498377"/>
            <a:chOff x="0" y="0"/>
            <a:chExt cx="1469911" cy="1626473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B5FCE554-546A-F251-14B7-BA8F6BDB7866}"/>
                </a:ext>
              </a:extLst>
            </p:cNvPr>
            <p:cNvSpPr/>
            <p:nvPr/>
          </p:nvSpPr>
          <p:spPr>
            <a:xfrm>
              <a:off x="0" y="0"/>
              <a:ext cx="1469911" cy="1626473"/>
            </a:xfrm>
            <a:custGeom>
              <a:avLst/>
              <a:gdLst/>
              <a:ahLst/>
              <a:cxnLst/>
              <a:rect l="l" t="t" r="r" b="b"/>
              <a:pathLst>
                <a:path w="1469911" h="1626473">
                  <a:moveTo>
                    <a:pt x="0" y="0"/>
                  </a:moveTo>
                  <a:lnTo>
                    <a:pt x="1469911" y="0"/>
                  </a:lnTo>
                  <a:lnTo>
                    <a:pt x="1469911" y="1626473"/>
                  </a:lnTo>
                  <a:lnTo>
                    <a:pt x="0" y="1626473"/>
                  </a:lnTo>
                  <a:close/>
                </a:path>
              </a:pathLst>
            </a:custGeom>
            <a:blipFill>
              <a:blip r:embed="rId3"/>
              <a:stretch>
                <a:fillRect l="-5325" r="-532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>
            <a:extLst>
              <a:ext uri="{FF2B5EF4-FFF2-40B4-BE49-F238E27FC236}">
                <a16:creationId xmlns:a16="http://schemas.microsoft.com/office/drawing/2014/main" id="{910D9B2D-E9E9-23DA-8F50-28A12D0C0F2D}"/>
              </a:ext>
            </a:extLst>
          </p:cNvPr>
          <p:cNvSpPr txBox="1"/>
          <p:nvPr/>
        </p:nvSpPr>
        <p:spPr>
          <a:xfrm>
            <a:off x="583465" y="3009900"/>
            <a:ext cx="7457291" cy="50475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lvl="0" indent="-3429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3600" spc="33" dirty="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Each parish will have access to information specific to its parish.</a:t>
            </a:r>
          </a:p>
          <a:p>
            <a:pPr lvl="0" algn="l">
              <a:spcBef>
                <a:spcPts val="600"/>
              </a:spcBef>
            </a:pPr>
            <a:endParaRPr lang="en-US" sz="2000" spc="33" dirty="0">
              <a:solidFill>
                <a:srgbClr val="FFFFFF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342900" lvl="0" indent="-3429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3600" spc="33" dirty="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You will be able to view donor contact information and ADA giving activity.</a:t>
            </a:r>
          </a:p>
          <a:p>
            <a:pPr marL="342900" lvl="0" indent="-342900" algn="l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3600" spc="33" dirty="0">
              <a:solidFill>
                <a:srgbClr val="FFFFFF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342900" lvl="0" indent="-3429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3600" spc="33" dirty="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One access per parish 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0C5CED58-9578-E6D0-FB5F-722986511B4B}"/>
              </a:ext>
            </a:extLst>
          </p:cNvPr>
          <p:cNvSpPr txBox="1"/>
          <p:nvPr/>
        </p:nvSpPr>
        <p:spPr>
          <a:xfrm>
            <a:off x="619908" y="1252014"/>
            <a:ext cx="7187008" cy="1069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000"/>
              </a:lnSpc>
              <a:spcBef>
                <a:spcPct val="0"/>
              </a:spcBef>
            </a:pPr>
            <a:r>
              <a:rPr lang="en-US" sz="8000" b="1" dirty="0">
                <a:solidFill>
                  <a:srgbClr val="9DE6FC"/>
                </a:solidFill>
                <a:latin typeface="Klein Condensed Bold"/>
                <a:ea typeface="Klein Condensed Bold"/>
                <a:cs typeface="Klein Condensed Bold"/>
                <a:sym typeface="Klein Condensed Bold"/>
              </a:rPr>
              <a:t>Raiser’s Edge NXT</a:t>
            </a:r>
          </a:p>
        </p:txBody>
      </p:sp>
    </p:spTree>
    <p:extLst>
      <p:ext uri="{BB962C8B-B14F-4D97-AF65-F5344CB8AC3E}">
        <p14:creationId xmlns:p14="http://schemas.microsoft.com/office/powerpoint/2010/main" val="16336992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3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905875" y="-105689"/>
            <a:ext cx="9487814" cy="10498377"/>
            <a:chOff x="0" y="0"/>
            <a:chExt cx="1469911" cy="16264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69911" cy="1626473"/>
            </a:xfrm>
            <a:custGeom>
              <a:avLst/>
              <a:gdLst/>
              <a:ahLst/>
              <a:cxnLst/>
              <a:rect l="l" t="t" r="r" b="b"/>
              <a:pathLst>
                <a:path w="1469911" h="1626473">
                  <a:moveTo>
                    <a:pt x="0" y="0"/>
                  </a:moveTo>
                  <a:lnTo>
                    <a:pt x="1469911" y="0"/>
                  </a:lnTo>
                  <a:lnTo>
                    <a:pt x="1469911" y="1626473"/>
                  </a:lnTo>
                  <a:lnTo>
                    <a:pt x="0" y="1626473"/>
                  </a:lnTo>
                  <a:close/>
                </a:path>
              </a:pathLst>
            </a:custGeom>
            <a:blipFill>
              <a:blip r:embed="rId2"/>
              <a:stretch>
                <a:fillRect l="-5325" r="-532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6378" y="3543300"/>
            <a:ext cx="7381091" cy="58843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099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200" spc="33" dirty="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Dashboards are an easy-to-read overview of your parish’s fundraising activity. </a:t>
            </a:r>
          </a:p>
          <a:p>
            <a:pPr algn="l">
              <a:lnSpc>
                <a:spcPts val="3099"/>
              </a:lnSpc>
              <a:spcBef>
                <a:spcPts val="600"/>
              </a:spcBef>
              <a:spcAft>
                <a:spcPts val="600"/>
              </a:spcAft>
            </a:pPr>
            <a:endParaRPr lang="en-US" sz="1600" spc="33" dirty="0">
              <a:solidFill>
                <a:srgbClr val="FFFFFF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algn="l">
              <a:lnSpc>
                <a:spcPts val="3099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200" spc="33" dirty="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You can see: </a:t>
            </a:r>
            <a:endParaRPr lang="en-US" sz="2000" spc="33" dirty="0">
              <a:solidFill>
                <a:srgbClr val="FFFFFF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431799" lvl="1" indent="-215899" algn="l">
              <a:lnSpc>
                <a:spcPts val="3099"/>
              </a:lnSpc>
              <a:spcBef>
                <a:spcPts val="600"/>
              </a:spcBef>
              <a:spcAft>
                <a:spcPts val="600"/>
              </a:spcAft>
              <a:buFont typeface="Arial"/>
              <a:buChar char="•"/>
            </a:pPr>
            <a:r>
              <a:rPr lang="en-US" sz="3200" spc="33" dirty="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Number of donors</a:t>
            </a:r>
          </a:p>
          <a:p>
            <a:pPr marL="431799" lvl="1" indent="-215899" algn="l">
              <a:lnSpc>
                <a:spcPts val="3099"/>
              </a:lnSpc>
              <a:spcBef>
                <a:spcPts val="600"/>
              </a:spcBef>
              <a:spcAft>
                <a:spcPts val="600"/>
              </a:spcAft>
              <a:buFont typeface="Arial"/>
              <a:buChar char="•"/>
            </a:pPr>
            <a:r>
              <a:rPr lang="en-US" sz="3200" spc="33" dirty="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Gifts received</a:t>
            </a:r>
          </a:p>
          <a:p>
            <a:pPr marL="431799" lvl="1" indent="-215899" algn="l">
              <a:lnSpc>
                <a:spcPts val="3099"/>
              </a:lnSpc>
              <a:spcBef>
                <a:spcPts val="600"/>
              </a:spcBef>
              <a:spcAft>
                <a:spcPts val="600"/>
              </a:spcAft>
              <a:buFont typeface="Arial"/>
              <a:buChar char="•"/>
            </a:pPr>
            <a:r>
              <a:rPr lang="en-US" sz="3200" spc="33" dirty="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Dollars raised</a:t>
            </a:r>
          </a:p>
          <a:p>
            <a:pPr marL="431799" lvl="1" indent="-215899" algn="l">
              <a:lnSpc>
                <a:spcPts val="3099"/>
              </a:lnSpc>
              <a:spcBef>
                <a:spcPts val="600"/>
              </a:spcBef>
              <a:spcAft>
                <a:spcPts val="600"/>
              </a:spcAft>
              <a:buFont typeface="Arial"/>
              <a:buChar char="•"/>
            </a:pPr>
            <a:r>
              <a:rPr lang="en-US" sz="3200" spc="33" dirty="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Progress toward fundraising goals</a:t>
            </a:r>
          </a:p>
          <a:p>
            <a:pPr marL="431799" lvl="1" indent="-215899" algn="l">
              <a:lnSpc>
                <a:spcPts val="3099"/>
              </a:lnSpc>
              <a:spcBef>
                <a:spcPts val="600"/>
              </a:spcBef>
              <a:spcAft>
                <a:spcPts val="600"/>
              </a:spcAft>
              <a:buFont typeface="Arial"/>
              <a:buChar char="•"/>
            </a:pPr>
            <a:r>
              <a:rPr lang="en-US" sz="3200" spc="33" dirty="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Outstanding pledge</a:t>
            </a:r>
          </a:p>
          <a:p>
            <a:pPr algn="l">
              <a:lnSpc>
                <a:spcPts val="3099"/>
              </a:lnSpc>
            </a:pPr>
            <a:endParaRPr lang="en-US" sz="1999" spc="33" dirty="0">
              <a:solidFill>
                <a:srgbClr val="FFFFFF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0" lvl="0" indent="0" algn="l">
              <a:lnSpc>
                <a:spcPts val="3099"/>
              </a:lnSpc>
            </a:pPr>
            <a:endParaRPr lang="en-US" sz="1999" spc="33" dirty="0">
              <a:solidFill>
                <a:srgbClr val="FFFFFF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619909" y="2290056"/>
            <a:ext cx="7187008" cy="1069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000"/>
              </a:lnSpc>
              <a:spcBef>
                <a:spcPct val="0"/>
              </a:spcBef>
            </a:pPr>
            <a:r>
              <a:rPr lang="en-US" sz="8000" b="1">
                <a:solidFill>
                  <a:srgbClr val="9DE6FC"/>
                </a:solidFill>
                <a:latin typeface="Klein Condensed Bold"/>
                <a:ea typeface="Klein Condensed Bold"/>
                <a:cs typeface="Klein Condensed Bold"/>
                <a:sym typeface="Klein Condensed Bold"/>
              </a:rPr>
              <a:t>Dashboards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33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30797A8-B052-5617-F664-0B0FD17D80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162CF637-A647-EC45-D1D4-C04DF295C610}"/>
              </a:ext>
            </a:extLst>
          </p:cNvPr>
          <p:cNvSpPr txBox="1"/>
          <p:nvPr/>
        </p:nvSpPr>
        <p:spPr>
          <a:xfrm>
            <a:off x="915350" y="899766"/>
            <a:ext cx="7187008" cy="1069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000"/>
              </a:lnSpc>
              <a:spcBef>
                <a:spcPct val="0"/>
              </a:spcBef>
            </a:pPr>
            <a:r>
              <a:rPr lang="en-US" sz="8000" b="1" dirty="0">
                <a:solidFill>
                  <a:srgbClr val="9DE6FC"/>
                </a:solidFill>
                <a:latin typeface="Klein Condensed Bold"/>
                <a:ea typeface="Klein Condensed Bold"/>
                <a:cs typeface="Klein Condensed Bold"/>
                <a:sym typeface="Klein Condensed Bold"/>
              </a:rPr>
              <a:t>Dashboards</a:t>
            </a:r>
          </a:p>
        </p:txBody>
      </p:sp>
      <p:grpSp>
        <p:nvGrpSpPr>
          <p:cNvPr id="8" name="Group 4">
            <a:extLst>
              <a:ext uri="{FF2B5EF4-FFF2-40B4-BE49-F238E27FC236}">
                <a16:creationId xmlns:a16="http://schemas.microsoft.com/office/drawing/2014/main" id="{339615D1-594F-3D63-D8B8-875FEC9DF7D0}"/>
              </a:ext>
            </a:extLst>
          </p:cNvPr>
          <p:cNvGrpSpPr/>
          <p:nvPr/>
        </p:nvGrpSpPr>
        <p:grpSpPr>
          <a:xfrm>
            <a:off x="2209800" y="2781300"/>
            <a:ext cx="13639800" cy="6938991"/>
            <a:chOff x="1227906" y="885496"/>
            <a:chExt cx="18887283" cy="9898999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8BFC1DD8-B228-23A9-0252-74FE1663C5FD}"/>
                </a:ext>
              </a:extLst>
            </p:cNvPr>
            <p:cNvSpPr/>
            <p:nvPr/>
          </p:nvSpPr>
          <p:spPr>
            <a:xfrm>
              <a:off x="1227906" y="1435290"/>
              <a:ext cx="18887283" cy="9349205"/>
            </a:xfrm>
            <a:custGeom>
              <a:avLst/>
              <a:gdLst/>
              <a:ahLst/>
              <a:cxnLst/>
              <a:rect l="l" t="t" r="r" b="b"/>
              <a:pathLst>
                <a:path w="18887283" h="9349205">
                  <a:moveTo>
                    <a:pt x="0" y="0"/>
                  </a:moveTo>
                  <a:lnTo>
                    <a:pt x="18887283" y="0"/>
                  </a:lnTo>
                  <a:lnTo>
                    <a:pt x="18887283" y="9349205"/>
                  </a:lnTo>
                  <a:lnTo>
                    <a:pt x="0" y="93492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10" name="Group 6">
              <a:extLst>
                <a:ext uri="{FF2B5EF4-FFF2-40B4-BE49-F238E27FC236}">
                  <a16:creationId xmlns:a16="http://schemas.microsoft.com/office/drawing/2014/main" id="{7CAD343D-6D8D-0F78-7A75-97217EC9CD05}"/>
                </a:ext>
              </a:extLst>
            </p:cNvPr>
            <p:cNvGrpSpPr/>
            <p:nvPr/>
          </p:nvGrpSpPr>
          <p:grpSpPr>
            <a:xfrm>
              <a:off x="2554108" y="4279654"/>
              <a:ext cx="3078367" cy="1952933"/>
              <a:chOff x="0" y="-76200"/>
              <a:chExt cx="740998" cy="470095"/>
            </a:xfrm>
          </p:grpSpPr>
          <p:sp>
            <p:nvSpPr>
              <p:cNvPr id="29" name="Freeform 7">
                <a:extLst>
                  <a:ext uri="{FF2B5EF4-FFF2-40B4-BE49-F238E27FC236}">
                    <a16:creationId xmlns:a16="http://schemas.microsoft.com/office/drawing/2014/main" id="{869DE77A-522D-CB32-3B6D-5122AEE72B71}"/>
                  </a:ext>
                </a:extLst>
              </p:cNvPr>
              <p:cNvSpPr/>
              <p:nvPr/>
            </p:nvSpPr>
            <p:spPr>
              <a:xfrm>
                <a:off x="292694" y="344898"/>
                <a:ext cx="448304" cy="48997"/>
              </a:xfrm>
              <a:custGeom>
                <a:avLst/>
                <a:gdLst/>
                <a:ahLst/>
                <a:cxnLst/>
                <a:rect l="l" t="t" r="r" b="b"/>
                <a:pathLst>
                  <a:path w="448304" h="48997">
                    <a:moveTo>
                      <a:pt x="0" y="0"/>
                    </a:moveTo>
                    <a:lnTo>
                      <a:pt x="448304" y="0"/>
                    </a:lnTo>
                    <a:lnTo>
                      <a:pt x="448304" y="48997"/>
                    </a:lnTo>
                    <a:lnTo>
                      <a:pt x="0" y="48997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TextBox 8">
                <a:extLst>
                  <a:ext uri="{FF2B5EF4-FFF2-40B4-BE49-F238E27FC236}">
                    <a16:creationId xmlns:a16="http://schemas.microsoft.com/office/drawing/2014/main" id="{1A0C438F-9FE6-350F-C205-1EF349E67AC4}"/>
                  </a:ext>
                </a:extLst>
              </p:cNvPr>
              <p:cNvSpPr txBox="1"/>
              <p:nvPr/>
            </p:nvSpPr>
            <p:spPr>
              <a:xfrm>
                <a:off x="0" y="-76200"/>
                <a:ext cx="448304" cy="12519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00"/>
                  </a:lnSpc>
                </a:pPr>
                <a:endParaRPr/>
              </a:p>
            </p:txBody>
          </p:sp>
        </p:grpSp>
        <p:sp>
          <p:nvSpPr>
            <p:cNvPr id="11" name="TextBox 9">
              <a:extLst>
                <a:ext uri="{FF2B5EF4-FFF2-40B4-BE49-F238E27FC236}">
                  <a16:creationId xmlns:a16="http://schemas.microsoft.com/office/drawing/2014/main" id="{12045442-4942-8F36-7703-B5958CF4BC8E}"/>
                </a:ext>
              </a:extLst>
            </p:cNvPr>
            <p:cNvSpPr txBox="1"/>
            <p:nvPr/>
          </p:nvSpPr>
          <p:spPr>
            <a:xfrm>
              <a:off x="3896802" y="6017610"/>
              <a:ext cx="1029293" cy="17413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148"/>
                </a:lnSpc>
              </a:pPr>
              <a:r>
                <a:rPr lang="en-US" sz="820" dirty="0">
                  <a:solidFill>
                    <a:srgbClr val="000000"/>
                  </a:solidFill>
                  <a:latin typeface="Open Sauce"/>
                  <a:ea typeface="Open Sauce"/>
                  <a:cs typeface="Open Sauce"/>
                  <a:sym typeface="Open Sauce"/>
                </a:rPr>
                <a:t>Parish Name</a:t>
              </a:r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C65433CA-2587-8CEC-DE14-F2194DD57CDD}"/>
                </a:ext>
              </a:extLst>
            </p:cNvPr>
            <p:cNvSpPr txBox="1"/>
            <p:nvPr/>
          </p:nvSpPr>
          <p:spPr>
            <a:xfrm>
              <a:off x="13449856" y="4287273"/>
              <a:ext cx="1862413" cy="5201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00"/>
                </a:lnSpc>
              </a:pPr>
              <a:endParaRPr/>
            </a:p>
          </p:txBody>
        </p:sp>
        <p:sp>
          <p:nvSpPr>
            <p:cNvPr id="13" name="TextBox 15">
              <a:extLst>
                <a:ext uri="{FF2B5EF4-FFF2-40B4-BE49-F238E27FC236}">
                  <a16:creationId xmlns:a16="http://schemas.microsoft.com/office/drawing/2014/main" id="{AF3E1707-B4C1-EF7E-C1B7-C9C019C0CC7F}"/>
                </a:ext>
              </a:extLst>
            </p:cNvPr>
            <p:cNvSpPr txBox="1"/>
            <p:nvPr/>
          </p:nvSpPr>
          <p:spPr>
            <a:xfrm>
              <a:off x="13449856" y="4565622"/>
              <a:ext cx="1862413" cy="5201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00"/>
                </a:lnSpc>
              </a:pPr>
              <a:endParaRPr/>
            </a:p>
          </p:txBody>
        </p:sp>
        <p:sp>
          <p:nvSpPr>
            <p:cNvPr id="14" name="TextBox 18">
              <a:extLst>
                <a:ext uri="{FF2B5EF4-FFF2-40B4-BE49-F238E27FC236}">
                  <a16:creationId xmlns:a16="http://schemas.microsoft.com/office/drawing/2014/main" id="{E7A44C08-4EAA-3914-025A-81327801E546}"/>
                </a:ext>
              </a:extLst>
            </p:cNvPr>
            <p:cNvSpPr txBox="1"/>
            <p:nvPr/>
          </p:nvSpPr>
          <p:spPr>
            <a:xfrm>
              <a:off x="13449856" y="4842125"/>
              <a:ext cx="1862413" cy="5201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00"/>
                </a:lnSpc>
              </a:pPr>
              <a:endParaRPr/>
            </a:p>
          </p:txBody>
        </p:sp>
        <p:sp>
          <p:nvSpPr>
            <p:cNvPr id="15" name="TextBox 21">
              <a:extLst>
                <a:ext uri="{FF2B5EF4-FFF2-40B4-BE49-F238E27FC236}">
                  <a16:creationId xmlns:a16="http://schemas.microsoft.com/office/drawing/2014/main" id="{8DB202F1-95F7-DF81-9DAD-FD81AB605866}"/>
                </a:ext>
              </a:extLst>
            </p:cNvPr>
            <p:cNvSpPr txBox="1"/>
            <p:nvPr/>
          </p:nvSpPr>
          <p:spPr>
            <a:xfrm>
              <a:off x="13449856" y="5118629"/>
              <a:ext cx="1862413" cy="52010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00"/>
                </a:lnSpc>
              </a:pPr>
              <a:endParaRPr/>
            </a:p>
          </p:txBody>
        </p:sp>
        <p:grpSp>
          <p:nvGrpSpPr>
            <p:cNvPr id="16" name="Group 22">
              <a:extLst>
                <a:ext uri="{FF2B5EF4-FFF2-40B4-BE49-F238E27FC236}">
                  <a16:creationId xmlns:a16="http://schemas.microsoft.com/office/drawing/2014/main" id="{8AC9BF12-A1E4-991E-AA42-62792B90113E}"/>
                </a:ext>
              </a:extLst>
            </p:cNvPr>
            <p:cNvGrpSpPr/>
            <p:nvPr/>
          </p:nvGrpSpPr>
          <p:grpSpPr>
            <a:xfrm>
              <a:off x="13449856" y="1122046"/>
              <a:ext cx="4216514" cy="4793194"/>
              <a:chOff x="0" y="-1104784"/>
              <a:chExt cx="1014963" cy="1153781"/>
            </a:xfrm>
          </p:grpSpPr>
          <p:sp>
            <p:nvSpPr>
              <p:cNvPr id="27" name="Freeform 23">
                <a:extLst>
                  <a:ext uri="{FF2B5EF4-FFF2-40B4-BE49-F238E27FC236}">
                    <a16:creationId xmlns:a16="http://schemas.microsoft.com/office/drawing/2014/main" id="{FC9E3891-CC24-B4B6-049A-7C349D6804A8}"/>
                  </a:ext>
                </a:extLst>
              </p:cNvPr>
              <p:cNvSpPr/>
              <p:nvPr/>
            </p:nvSpPr>
            <p:spPr>
              <a:xfrm>
                <a:off x="566659" y="-1104784"/>
                <a:ext cx="448304" cy="48997"/>
              </a:xfrm>
              <a:custGeom>
                <a:avLst/>
                <a:gdLst/>
                <a:ahLst/>
                <a:cxnLst/>
                <a:rect l="l" t="t" r="r" b="b"/>
                <a:pathLst>
                  <a:path w="448304" h="48997">
                    <a:moveTo>
                      <a:pt x="0" y="0"/>
                    </a:moveTo>
                    <a:lnTo>
                      <a:pt x="448304" y="0"/>
                    </a:lnTo>
                    <a:lnTo>
                      <a:pt x="448304" y="48997"/>
                    </a:lnTo>
                    <a:lnTo>
                      <a:pt x="0" y="48997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TextBox 24">
                <a:extLst>
                  <a:ext uri="{FF2B5EF4-FFF2-40B4-BE49-F238E27FC236}">
                    <a16:creationId xmlns:a16="http://schemas.microsoft.com/office/drawing/2014/main" id="{633B8D35-AA7C-C352-4A86-4B1F065E9C7B}"/>
                  </a:ext>
                </a:extLst>
              </p:cNvPr>
              <p:cNvSpPr txBox="1"/>
              <p:nvPr/>
            </p:nvSpPr>
            <p:spPr>
              <a:xfrm>
                <a:off x="0" y="-76200"/>
                <a:ext cx="448304" cy="12519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00"/>
                  </a:lnSpc>
                </a:pPr>
                <a:endParaRPr/>
              </a:p>
            </p:txBody>
          </p:sp>
        </p:grpSp>
        <p:sp>
          <p:nvSpPr>
            <p:cNvPr id="17" name="TextBox 27">
              <a:extLst>
                <a:ext uri="{FF2B5EF4-FFF2-40B4-BE49-F238E27FC236}">
                  <a16:creationId xmlns:a16="http://schemas.microsoft.com/office/drawing/2014/main" id="{E9F48509-755E-6BAD-E213-CF546430DC2B}"/>
                </a:ext>
              </a:extLst>
            </p:cNvPr>
            <p:cNvSpPr txBox="1"/>
            <p:nvPr/>
          </p:nvSpPr>
          <p:spPr>
            <a:xfrm>
              <a:off x="13449857" y="5671631"/>
              <a:ext cx="1862413" cy="5201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00"/>
                </a:lnSpc>
              </a:pPr>
              <a:endParaRPr/>
            </a:p>
          </p:txBody>
        </p:sp>
        <p:sp>
          <p:nvSpPr>
            <p:cNvPr id="18" name="TextBox 30">
              <a:extLst>
                <a:ext uri="{FF2B5EF4-FFF2-40B4-BE49-F238E27FC236}">
                  <a16:creationId xmlns:a16="http://schemas.microsoft.com/office/drawing/2014/main" id="{E66B819E-DC6B-4AEF-7F6B-551D4BD34DE6}"/>
                </a:ext>
              </a:extLst>
            </p:cNvPr>
            <p:cNvSpPr txBox="1"/>
            <p:nvPr/>
          </p:nvSpPr>
          <p:spPr>
            <a:xfrm>
              <a:off x="13449857" y="5948133"/>
              <a:ext cx="1862413" cy="5201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00"/>
                </a:lnSpc>
              </a:pPr>
              <a:endParaRPr/>
            </a:p>
          </p:txBody>
        </p:sp>
        <p:sp>
          <p:nvSpPr>
            <p:cNvPr id="19" name="TextBox 33">
              <a:extLst>
                <a:ext uri="{FF2B5EF4-FFF2-40B4-BE49-F238E27FC236}">
                  <a16:creationId xmlns:a16="http://schemas.microsoft.com/office/drawing/2014/main" id="{BA2F5C69-C2E2-1493-300E-77601621DA10}"/>
                </a:ext>
              </a:extLst>
            </p:cNvPr>
            <p:cNvSpPr txBox="1"/>
            <p:nvPr/>
          </p:nvSpPr>
          <p:spPr>
            <a:xfrm>
              <a:off x="13449857" y="6224636"/>
              <a:ext cx="1862413" cy="5201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00"/>
                </a:lnSpc>
              </a:pPr>
              <a:endParaRPr/>
            </a:p>
          </p:txBody>
        </p:sp>
        <p:sp>
          <p:nvSpPr>
            <p:cNvPr id="20" name="TextBox 36">
              <a:extLst>
                <a:ext uri="{FF2B5EF4-FFF2-40B4-BE49-F238E27FC236}">
                  <a16:creationId xmlns:a16="http://schemas.microsoft.com/office/drawing/2014/main" id="{97E01FEE-5BDD-60A8-F98C-87AF435D4F16}"/>
                </a:ext>
              </a:extLst>
            </p:cNvPr>
            <p:cNvSpPr txBox="1"/>
            <p:nvPr/>
          </p:nvSpPr>
          <p:spPr>
            <a:xfrm>
              <a:off x="13449857" y="6501137"/>
              <a:ext cx="1862413" cy="5201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00"/>
                </a:lnSpc>
              </a:pPr>
              <a:endParaRPr/>
            </a:p>
          </p:txBody>
        </p:sp>
        <p:sp>
          <p:nvSpPr>
            <p:cNvPr id="21" name="TextBox 39">
              <a:extLst>
                <a:ext uri="{FF2B5EF4-FFF2-40B4-BE49-F238E27FC236}">
                  <a16:creationId xmlns:a16="http://schemas.microsoft.com/office/drawing/2014/main" id="{2EBB7143-3F4A-28B1-DB44-1D0BD56BCD7B}"/>
                </a:ext>
              </a:extLst>
            </p:cNvPr>
            <p:cNvSpPr txBox="1"/>
            <p:nvPr/>
          </p:nvSpPr>
          <p:spPr>
            <a:xfrm>
              <a:off x="13449857" y="6777637"/>
              <a:ext cx="1862413" cy="4303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00"/>
                </a:lnSpc>
              </a:pPr>
              <a:endParaRPr/>
            </a:p>
          </p:txBody>
        </p:sp>
        <p:grpSp>
          <p:nvGrpSpPr>
            <p:cNvPr id="22" name="Group 40">
              <a:extLst>
                <a:ext uri="{FF2B5EF4-FFF2-40B4-BE49-F238E27FC236}">
                  <a16:creationId xmlns:a16="http://schemas.microsoft.com/office/drawing/2014/main" id="{B0897459-5C83-B4B5-B2BC-83B28A55A8DF}"/>
                </a:ext>
              </a:extLst>
            </p:cNvPr>
            <p:cNvGrpSpPr/>
            <p:nvPr/>
          </p:nvGrpSpPr>
          <p:grpSpPr>
            <a:xfrm>
              <a:off x="16900217" y="7118255"/>
              <a:ext cx="374677" cy="89756"/>
              <a:chOff x="0" y="0"/>
              <a:chExt cx="90189" cy="21605"/>
            </a:xfrm>
          </p:grpSpPr>
          <p:sp>
            <p:nvSpPr>
              <p:cNvPr id="25" name="Freeform 41">
                <a:extLst>
                  <a:ext uri="{FF2B5EF4-FFF2-40B4-BE49-F238E27FC236}">
                    <a16:creationId xmlns:a16="http://schemas.microsoft.com/office/drawing/2014/main" id="{537C2A2B-C534-5A11-2D7B-038901238E53}"/>
                  </a:ext>
                </a:extLst>
              </p:cNvPr>
              <p:cNvSpPr/>
              <p:nvPr/>
            </p:nvSpPr>
            <p:spPr>
              <a:xfrm>
                <a:off x="0" y="0"/>
                <a:ext cx="90189" cy="21605"/>
              </a:xfrm>
              <a:custGeom>
                <a:avLst/>
                <a:gdLst/>
                <a:ahLst/>
                <a:cxnLst/>
                <a:rect l="l" t="t" r="r" b="b"/>
                <a:pathLst>
                  <a:path w="90189" h="21605">
                    <a:moveTo>
                      <a:pt x="0" y="0"/>
                    </a:moveTo>
                    <a:lnTo>
                      <a:pt x="90189" y="0"/>
                    </a:lnTo>
                    <a:lnTo>
                      <a:pt x="90189" y="21605"/>
                    </a:lnTo>
                    <a:lnTo>
                      <a:pt x="0" y="21605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TextBox 42">
                <a:extLst>
                  <a:ext uri="{FF2B5EF4-FFF2-40B4-BE49-F238E27FC236}">
                    <a16:creationId xmlns:a16="http://schemas.microsoft.com/office/drawing/2014/main" id="{8B2033F4-291B-08AA-1D45-DD2A0C264D2F}"/>
                  </a:ext>
                </a:extLst>
              </p:cNvPr>
              <p:cNvSpPr txBox="1"/>
              <p:nvPr/>
            </p:nvSpPr>
            <p:spPr>
              <a:xfrm>
                <a:off x="0" y="-76200"/>
                <a:ext cx="90189" cy="9780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00"/>
                  </a:lnSpc>
                </a:pPr>
                <a:endParaRPr/>
              </a:p>
            </p:txBody>
          </p:sp>
        </p:grpSp>
        <p:sp>
          <p:nvSpPr>
            <p:cNvPr id="23" name="TextBox 44">
              <a:extLst>
                <a:ext uri="{FF2B5EF4-FFF2-40B4-BE49-F238E27FC236}">
                  <a16:creationId xmlns:a16="http://schemas.microsoft.com/office/drawing/2014/main" id="{DBD6402B-CD04-67A7-7DB5-18B7DDD797FE}"/>
                </a:ext>
              </a:extLst>
            </p:cNvPr>
            <p:cNvSpPr txBox="1"/>
            <p:nvPr/>
          </p:nvSpPr>
          <p:spPr>
            <a:xfrm>
              <a:off x="13411091" y="946077"/>
              <a:ext cx="1187431" cy="17885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48"/>
                </a:lnSpc>
              </a:pPr>
              <a:r>
                <a:rPr lang="en-US" sz="820" dirty="0">
                  <a:solidFill>
                    <a:srgbClr val="000000"/>
                  </a:solidFill>
                  <a:latin typeface="Open Sauce"/>
                  <a:ea typeface="Open Sauce"/>
                  <a:cs typeface="Open Sauce"/>
                  <a:sym typeface="Open Sauce"/>
                </a:rPr>
                <a:t>Michael Reynolds</a:t>
              </a:r>
            </a:p>
          </p:txBody>
        </p:sp>
        <p:sp>
          <p:nvSpPr>
            <p:cNvPr id="24" name="TextBox 45">
              <a:extLst>
                <a:ext uri="{FF2B5EF4-FFF2-40B4-BE49-F238E27FC236}">
                  <a16:creationId xmlns:a16="http://schemas.microsoft.com/office/drawing/2014/main" id="{F6B9E7E5-7615-1368-7AEE-AC2C2CC56475}"/>
                </a:ext>
              </a:extLst>
            </p:cNvPr>
            <p:cNvSpPr txBox="1"/>
            <p:nvPr/>
          </p:nvSpPr>
          <p:spPr>
            <a:xfrm>
              <a:off x="14853947" y="885496"/>
              <a:ext cx="950009" cy="17885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48"/>
                </a:lnSpc>
              </a:pPr>
              <a:r>
                <a:rPr lang="en-US" sz="820" dirty="0">
                  <a:solidFill>
                    <a:srgbClr val="000000"/>
                  </a:solidFill>
                  <a:latin typeface="Open Sauce"/>
                  <a:ea typeface="Open Sauce"/>
                  <a:cs typeface="Open Sauce"/>
                  <a:sym typeface="Open Sauce"/>
                </a:rPr>
                <a:t>Sarah Bennett</a:t>
              </a:r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E14DEF9E-AFC6-E07E-EF65-4881A01F6959}"/>
              </a:ext>
            </a:extLst>
          </p:cNvPr>
          <p:cNvSpPr txBox="1"/>
          <p:nvPr/>
        </p:nvSpPr>
        <p:spPr>
          <a:xfrm>
            <a:off x="750127" y="1903173"/>
            <a:ext cx="1655914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u="sng" dirty="0">
                <a:solidFill>
                  <a:srgbClr val="9DE6FC"/>
                </a:solidFill>
                <a:latin typeface="Open Sauce"/>
                <a:ea typeface="Open Sauce"/>
                <a:cs typeface="Open Sauce"/>
                <a:sym typeface="Open Sauce"/>
              </a:rPr>
              <a:t>P</a:t>
            </a:r>
            <a:r>
              <a:rPr lang="en-US" sz="3200" b="1" u="sng" dirty="0">
                <a:solidFill>
                  <a:srgbClr val="9DE6FC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urpose:</a:t>
            </a:r>
            <a:r>
              <a:rPr lang="en-US" sz="3200" u="sng" dirty="0">
                <a:solidFill>
                  <a:srgbClr val="9DE6FC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200" dirty="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The Parish Dashboard provides a quick, current view of your parish’s ADA fundraising activity.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1409332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33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20D2FA0-0C33-66AB-0D2D-94F461649A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>
            <a:extLst>
              <a:ext uri="{FF2B5EF4-FFF2-40B4-BE49-F238E27FC236}">
                <a16:creationId xmlns:a16="http://schemas.microsoft.com/office/drawing/2014/main" id="{E2329033-2E7C-72ED-8026-6B744C171C77}"/>
              </a:ext>
            </a:extLst>
          </p:cNvPr>
          <p:cNvSpPr txBox="1"/>
          <p:nvPr/>
        </p:nvSpPr>
        <p:spPr>
          <a:xfrm>
            <a:off x="987185" y="2277799"/>
            <a:ext cx="4346815" cy="76540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 algn="l">
              <a:lnSpc>
                <a:spcPts val="3099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3000" spc="33" dirty="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Interactive</a:t>
            </a:r>
          </a:p>
          <a:p>
            <a:pPr marL="800100" lvl="1" indent="-342900">
              <a:lnSpc>
                <a:spcPts val="3099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3000" spc="33" dirty="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Click on totals to see the individual donors or gifts behind the numbers</a:t>
            </a:r>
          </a:p>
          <a:p>
            <a:pPr marL="800100" lvl="1" indent="-342900">
              <a:lnSpc>
                <a:spcPts val="3099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3000" spc="33" dirty="0">
              <a:solidFill>
                <a:srgbClr val="FFFFFF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342900" indent="-342900">
              <a:lnSpc>
                <a:spcPts val="3099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3000" spc="33" dirty="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Export the information </a:t>
            </a:r>
          </a:p>
          <a:p>
            <a:pPr marL="342900" indent="-342900">
              <a:lnSpc>
                <a:spcPts val="3099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3000" spc="33" dirty="0">
              <a:solidFill>
                <a:srgbClr val="FFFFFF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342900" indent="-342900">
              <a:lnSpc>
                <a:spcPts val="3099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3000" spc="33" dirty="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Automatically updated as new gifts are entered at the Diocese.</a:t>
            </a:r>
          </a:p>
          <a:p>
            <a:pPr marL="342900" indent="-342900">
              <a:lnSpc>
                <a:spcPts val="3099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3000" spc="33" dirty="0">
              <a:solidFill>
                <a:srgbClr val="FFFFFF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342900" indent="-342900">
              <a:lnSpc>
                <a:spcPts val="3099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3000" spc="33" dirty="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Monitor your ADA progress.</a:t>
            </a:r>
          </a:p>
          <a:p>
            <a:pPr marL="0" lvl="0" indent="0" algn="l">
              <a:lnSpc>
                <a:spcPts val="3099"/>
              </a:lnSpc>
            </a:pPr>
            <a:endParaRPr lang="en-US" sz="1999" spc="33" dirty="0">
              <a:solidFill>
                <a:srgbClr val="FFFFFF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0F52E68E-B6D1-F201-DCFF-DBC635E08CFB}"/>
              </a:ext>
            </a:extLst>
          </p:cNvPr>
          <p:cNvSpPr txBox="1"/>
          <p:nvPr/>
        </p:nvSpPr>
        <p:spPr>
          <a:xfrm>
            <a:off x="804030" y="1029293"/>
            <a:ext cx="7187008" cy="1069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000"/>
              </a:lnSpc>
              <a:spcBef>
                <a:spcPct val="0"/>
              </a:spcBef>
            </a:pPr>
            <a:r>
              <a:rPr lang="en-US" sz="8000" b="1" dirty="0">
                <a:solidFill>
                  <a:srgbClr val="9DE6FC"/>
                </a:solidFill>
                <a:latin typeface="Klein Condensed Bold"/>
                <a:ea typeface="Klein Condensed Bold"/>
                <a:cs typeface="Klein Condensed Bold"/>
                <a:sym typeface="Klein Condensed Bold"/>
              </a:rPr>
              <a:t>Dashboards</a:t>
            </a:r>
          </a:p>
        </p:txBody>
      </p:sp>
      <p:grpSp>
        <p:nvGrpSpPr>
          <p:cNvPr id="8" name="Group 4">
            <a:extLst>
              <a:ext uri="{FF2B5EF4-FFF2-40B4-BE49-F238E27FC236}">
                <a16:creationId xmlns:a16="http://schemas.microsoft.com/office/drawing/2014/main" id="{C86BD2FF-C622-4AD0-EA75-BC77A1FE83B4}"/>
              </a:ext>
            </a:extLst>
          </p:cNvPr>
          <p:cNvGrpSpPr/>
          <p:nvPr/>
        </p:nvGrpSpPr>
        <p:grpSpPr>
          <a:xfrm>
            <a:off x="6007520" y="1866900"/>
            <a:ext cx="11823280" cy="7390807"/>
            <a:chOff x="1227906" y="885496"/>
            <a:chExt cx="18887283" cy="9898999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B9172D6C-CCF7-A46F-807D-EEAB3796185F}"/>
                </a:ext>
              </a:extLst>
            </p:cNvPr>
            <p:cNvSpPr/>
            <p:nvPr/>
          </p:nvSpPr>
          <p:spPr>
            <a:xfrm>
              <a:off x="1227906" y="1435290"/>
              <a:ext cx="18887283" cy="9349205"/>
            </a:xfrm>
            <a:custGeom>
              <a:avLst/>
              <a:gdLst/>
              <a:ahLst/>
              <a:cxnLst/>
              <a:rect l="l" t="t" r="r" b="b"/>
              <a:pathLst>
                <a:path w="18887283" h="9349205">
                  <a:moveTo>
                    <a:pt x="0" y="0"/>
                  </a:moveTo>
                  <a:lnTo>
                    <a:pt x="18887283" y="0"/>
                  </a:lnTo>
                  <a:lnTo>
                    <a:pt x="18887283" y="9349205"/>
                  </a:lnTo>
                  <a:lnTo>
                    <a:pt x="0" y="93492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10" name="Group 6">
              <a:extLst>
                <a:ext uri="{FF2B5EF4-FFF2-40B4-BE49-F238E27FC236}">
                  <a16:creationId xmlns:a16="http://schemas.microsoft.com/office/drawing/2014/main" id="{CD9C33F9-DCD0-00A8-59D7-F4E6D167FD00}"/>
                </a:ext>
              </a:extLst>
            </p:cNvPr>
            <p:cNvGrpSpPr/>
            <p:nvPr/>
          </p:nvGrpSpPr>
          <p:grpSpPr>
            <a:xfrm>
              <a:off x="2554108" y="4279654"/>
              <a:ext cx="3078367" cy="1952933"/>
              <a:chOff x="0" y="-76200"/>
              <a:chExt cx="740998" cy="470095"/>
            </a:xfrm>
          </p:grpSpPr>
          <p:sp>
            <p:nvSpPr>
              <p:cNvPr id="29" name="Freeform 7">
                <a:extLst>
                  <a:ext uri="{FF2B5EF4-FFF2-40B4-BE49-F238E27FC236}">
                    <a16:creationId xmlns:a16="http://schemas.microsoft.com/office/drawing/2014/main" id="{A1B9B9A6-E283-9F49-59BD-6E4F5F0879CE}"/>
                  </a:ext>
                </a:extLst>
              </p:cNvPr>
              <p:cNvSpPr/>
              <p:nvPr/>
            </p:nvSpPr>
            <p:spPr>
              <a:xfrm>
                <a:off x="292694" y="344898"/>
                <a:ext cx="448304" cy="48997"/>
              </a:xfrm>
              <a:custGeom>
                <a:avLst/>
                <a:gdLst/>
                <a:ahLst/>
                <a:cxnLst/>
                <a:rect l="l" t="t" r="r" b="b"/>
                <a:pathLst>
                  <a:path w="448304" h="48997">
                    <a:moveTo>
                      <a:pt x="0" y="0"/>
                    </a:moveTo>
                    <a:lnTo>
                      <a:pt x="448304" y="0"/>
                    </a:lnTo>
                    <a:lnTo>
                      <a:pt x="448304" y="48997"/>
                    </a:lnTo>
                    <a:lnTo>
                      <a:pt x="0" y="48997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TextBox 8">
                <a:extLst>
                  <a:ext uri="{FF2B5EF4-FFF2-40B4-BE49-F238E27FC236}">
                    <a16:creationId xmlns:a16="http://schemas.microsoft.com/office/drawing/2014/main" id="{BE8854AD-98E1-F9DF-A0CD-695C9FC2385F}"/>
                  </a:ext>
                </a:extLst>
              </p:cNvPr>
              <p:cNvSpPr txBox="1"/>
              <p:nvPr/>
            </p:nvSpPr>
            <p:spPr>
              <a:xfrm>
                <a:off x="0" y="-76200"/>
                <a:ext cx="448304" cy="12519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00"/>
                  </a:lnSpc>
                </a:pPr>
                <a:endParaRPr/>
              </a:p>
            </p:txBody>
          </p:sp>
        </p:grpSp>
        <p:sp>
          <p:nvSpPr>
            <p:cNvPr id="11" name="TextBox 9">
              <a:extLst>
                <a:ext uri="{FF2B5EF4-FFF2-40B4-BE49-F238E27FC236}">
                  <a16:creationId xmlns:a16="http://schemas.microsoft.com/office/drawing/2014/main" id="{91826F94-3649-9510-54F1-72AD3097A137}"/>
                </a:ext>
              </a:extLst>
            </p:cNvPr>
            <p:cNvSpPr txBox="1"/>
            <p:nvPr/>
          </p:nvSpPr>
          <p:spPr>
            <a:xfrm>
              <a:off x="3896802" y="6017610"/>
              <a:ext cx="1029293" cy="17413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148"/>
                </a:lnSpc>
              </a:pPr>
              <a:r>
                <a:rPr lang="en-US" sz="820" dirty="0">
                  <a:solidFill>
                    <a:srgbClr val="000000"/>
                  </a:solidFill>
                  <a:latin typeface="Open Sauce"/>
                  <a:ea typeface="Open Sauce"/>
                  <a:cs typeface="Open Sauce"/>
                  <a:sym typeface="Open Sauce"/>
                </a:rPr>
                <a:t>Parish Name</a:t>
              </a:r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F61917CA-47D9-9156-5121-0CF3977C83BE}"/>
                </a:ext>
              </a:extLst>
            </p:cNvPr>
            <p:cNvSpPr txBox="1"/>
            <p:nvPr/>
          </p:nvSpPr>
          <p:spPr>
            <a:xfrm>
              <a:off x="13449856" y="4287273"/>
              <a:ext cx="1862413" cy="5201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00"/>
                </a:lnSpc>
              </a:pPr>
              <a:endParaRPr/>
            </a:p>
          </p:txBody>
        </p:sp>
        <p:sp>
          <p:nvSpPr>
            <p:cNvPr id="13" name="TextBox 15">
              <a:extLst>
                <a:ext uri="{FF2B5EF4-FFF2-40B4-BE49-F238E27FC236}">
                  <a16:creationId xmlns:a16="http://schemas.microsoft.com/office/drawing/2014/main" id="{90C7000C-32EF-CBA6-D0A3-BEAE222B26D0}"/>
                </a:ext>
              </a:extLst>
            </p:cNvPr>
            <p:cNvSpPr txBox="1"/>
            <p:nvPr/>
          </p:nvSpPr>
          <p:spPr>
            <a:xfrm>
              <a:off x="13449856" y="4565622"/>
              <a:ext cx="1862413" cy="5201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00"/>
                </a:lnSpc>
              </a:pPr>
              <a:endParaRPr/>
            </a:p>
          </p:txBody>
        </p:sp>
        <p:sp>
          <p:nvSpPr>
            <p:cNvPr id="14" name="TextBox 18">
              <a:extLst>
                <a:ext uri="{FF2B5EF4-FFF2-40B4-BE49-F238E27FC236}">
                  <a16:creationId xmlns:a16="http://schemas.microsoft.com/office/drawing/2014/main" id="{16191403-400D-EABA-5C51-8F5B70D6AC34}"/>
                </a:ext>
              </a:extLst>
            </p:cNvPr>
            <p:cNvSpPr txBox="1"/>
            <p:nvPr/>
          </p:nvSpPr>
          <p:spPr>
            <a:xfrm>
              <a:off x="13449856" y="4842125"/>
              <a:ext cx="1862413" cy="5201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00"/>
                </a:lnSpc>
              </a:pPr>
              <a:endParaRPr/>
            </a:p>
          </p:txBody>
        </p:sp>
        <p:sp>
          <p:nvSpPr>
            <p:cNvPr id="15" name="TextBox 21">
              <a:extLst>
                <a:ext uri="{FF2B5EF4-FFF2-40B4-BE49-F238E27FC236}">
                  <a16:creationId xmlns:a16="http://schemas.microsoft.com/office/drawing/2014/main" id="{250D7C3A-73E9-C802-89A0-AC51CC477687}"/>
                </a:ext>
              </a:extLst>
            </p:cNvPr>
            <p:cNvSpPr txBox="1"/>
            <p:nvPr/>
          </p:nvSpPr>
          <p:spPr>
            <a:xfrm>
              <a:off x="13449856" y="5118629"/>
              <a:ext cx="1862413" cy="52010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00"/>
                </a:lnSpc>
              </a:pPr>
              <a:endParaRPr/>
            </a:p>
          </p:txBody>
        </p:sp>
        <p:grpSp>
          <p:nvGrpSpPr>
            <p:cNvPr id="16" name="Group 22">
              <a:extLst>
                <a:ext uri="{FF2B5EF4-FFF2-40B4-BE49-F238E27FC236}">
                  <a16:creationId xmlns:a16="http://schemas.microsoft.com/office/drawing/2014/main" id="{684F5902-A6EE-86E0-A5F8-1F97EE505DD0}"/>
                </a:ext>
              </a:extLst>
            </p:cNvPr>
            <p:cNvGrpSpPr/>
            <p:nvPr/>
          </p:nvGrpSpPr>
          <p:grpSpPr>
            <a:xfrm>
              <a:off x="13449856" y="1122046"/>
              <a:ext cx="4216514" cy="4793194"/>
              <a:chOff x="0" y="-1104784"/>
              <a:chExt cx="1014963" cy="1153781"/>
            </a:xfrm>
          </p:grpSpPr>
          <p:sp>
            <p:nvSpPr>
              <p:cNvPr id="27" name="Freeform 23">
                <a:extLst>
                  <a:ext uri="{FF2B5EF4-FFF2-40B4-BE49-F238E27FC236}">
                    <a16:creationId xmlns:a16="http://schemas.microsoft.com/office/drawing/2014/main" id="{598E1F9C-19E8-AC3C-B0FC-AD03A7B69017}"/>
                  </a:ext>
                </a:extLst>
              </p:cNvPr>
              <p:cNvSpPr/>
              <p:nvPr/>
            </p:nvSpPr>
            <p:spPr>
              <a:xfrm>
                <a:off x="566659" y="-1104784"/>
                <a:ext cx="448304" cy="48997"/>
              </a:xfrm>
              <a:custGeom>
                <a:avLst/>
                <a:gdLst/>
                <a:ahLst/>
                <a:cxnLst/>
                <a:rect l="l" t="t" r="r" b="b"/>
                <a:pathLst>
                  <a:path w="448304" h="48997">
                    <a:moveTo>
                      <a:pt x="0" y="0"/>
                    </a:moveTo>
                    <a:lnTo>
                      <a:pt x="448304" y="0"/>
                    </a:lnTo>
                    <a:lnTo>
                      <a:pt x="448304" y="48997"/>
                    </a:lnTo>
                    <a:lnTo>
                      <a:pt x="0" y="48997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TextBox 24">
                <a:extLst>
                  <a:ext uri="{FF2B5EF4-FFF2-40B4-BE49-F238E27FC236}">
                    <a16:creationId xmlns:a16="http://schemas.microsoft.com/office/drawing/2014/main" id="{C0D49DC5-79A4-3EE3-2FAD-C5B84147CFCB}"/>
                  </a:ext>
                </a:extLst>
              </p:cNvPr>
              <p:cNvSpPr txBox="1"/>
              <p:nvPr/>
            </p:nvSpPr>
            <p:spPr>
              <a:xfrm>
                <a:off x="0" y="-76200"/>
                <a:ext cx="448304" cy="12519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00"/>
                  </a:lnSpc>
                </a:pPr>
                <a:endParaRPr/>
              </a:p>
            </p:txBody>
          </p:sp>
        </p:grpSp>
        <p:sp>
          <p:nvSpPr>
            <p:cNvPr id="17" name="TextBox 27">
              <a:extLst>
                <a:ext uri="{FF2B5EF4-FFF2-40B4-BE49-F238E27FC236}">
                  <a16:creationId xmlns:a16="http://schemas.microsoft.com/office/drawing/2014/main" id="{2806F003-683A-C533-9B82-4C78071AA582}"/>
                </a:ext>
              </a:extLst>
            </p:cNvPr>
            <p:cNvSpPr txBox="1"/>
            <p:nvPr/>
          </p:nvSpPr>
          <p:spPr>
            <a:xfrm>
              <a:off x="13449857" y="5671631"/>
              <a:ext cx="1862413" cy="5201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00"/>
                </a:lnSpc>
              </a:pPr>
              <a:endParaRPr/>
            </a:p>
          </p:txBody>
        </p:sp>
        <p:sp>
          <p:nvSpPr>
            <p:cNvPr id="18" name="TextBox 30">
              <a:extLst>
                <a:ext uri="{FF2B5EF4-FFF2-40B4-BE49-F238E27FC236}">
                  <a16:creationId xmlns:a16="http://schemas.microsoft.com/office/drawing/2014/main" id="{107B0539-9A92-16E4-3AD9-2C3207B3B4AF}"/>
                </a:ext>
              </a:extLst>
            </p:cNvPr>
            <p:cNvSpPr txBox="1"/>
            <p:nvPr/>
          </p:nvSpPr>
          <p:spPr>
            <a:xfrm>
              <a:off x="13449857" y="5948133"/>
              <a:ext cx="1862413" cy="5201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00"/>
                </a:lnSpc>
              </a:pPr>
              <a:endParaRPr/>
            </a:p>
          </p:txBody>
        </p:sp>
        <p:sp>
          <p:nvSpPr>
            <p:cNvPr id="19" name="TextBox 33">
              <a:extLst>
                <a:ext uri="{FF2B5EF4-FFF2-40B4-BE49-F238E27FC236}">
                  <a16:creationId xmlns:a16="http://schemas.microsoft.com/office/drawing/2014/main" id="{0F2115CE-F057-1070-0166-D99F1F77AEAC}"/>
                </a:ext>
              </a:extLst>
            </p:cNvPr>
            <p:cNvSpPr txBox="1"/>
            <p:nvPr/>
          </p:nvSpPr>
          <p:spPr>
            <a:xfrm>
              <a:off x="13449857" y="6224636"/>
              <a:ext cx="1862413" cy="5201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00"/>
                </a:lnSpc>
              </a:pPr>
              <a:endParaRPr/>
            </a:p>
          </p:txBody>
        </p:sp>
        <p:sp>
          <p:nvSpPr>
            <p:cNvPr id="20" name="TextBox 36">
              <a:extLst>
                <a:ext uri="{FF2B5EF4-FFF2-40B4-BE49-F238E27FC236}">
                  <a16:creationId xmlns:a16="http://schemas.microsoft.com/office/drawing/2014/main" id="{BF5C9B6E-596F-EBAC-50F9-8456FA29B403}"/>
                </a:ext>
              </a:extLst>
            </p:cNvPr>
            <p:cNvSpPr txBox="1"/>
            <p:nvPr/>
          </p:nvSpPr>
          <p:spPr>
            <a:xfrm>
              <a:off x="13449857" y="6501137"/>
              <a:ext cx="1862413" cy="5201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00"/>
                </a:lnSpc>
              </a:pPr>
              <a:endParaRPr/>
            </a:p>
          </p:txBody>
        </p:sp>
        <p:sp>
          <p:nvSpPr>
            <p:cNvPr id="21" name="TextBox 39">
              <a:extLst>
                <a:ext uri="{FF2B5EF4-FFF2-40B4-BE49-F238E27FC236}">
                  <a16:creationId xmlns:a16="http://schemas.microsoft.com/office/drawing/2014/main" id="{30A97200-F374-5350-2B4A-FF8E9240F3B9}"/>
                </a:ext>
              </a:extLst>
            </p:cNvPr>
            <p:cNvSpPr txBox="1"/>
            <p:nvPr/>
          </p:nvSpPr>
          <p:spPr>
            <a:xfrm>
              <a:off x="13449857" y="6777637"/>
              <a:ext cx="1862413" cy="4303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00"/>
                </a:lnSpc>
              </a:pPr>
              <a:endParaRPr/>
            </a:p>
          </p:txBody>
        </p:sp>
        <p:grpSp>
          <p:nvGrpSpPr>
            <p:cNvPr id="22" name="Group 40">
              <a:extLst>
                <a:ext uri="{FF2B5EF4-FFF2-40B4-BE49-F238E27FC236}">
                  <a16:creationId xmlns:a16="http://schemas.microsoft.com/office/drawing/2014/main" id="{95174CF9-7CC1-76FC-3EBB-F8886D20E97D}"/>
                </a:ext>
              </a:extLst>
            </p:cNvPr>
            <p:cNvGrpSpPr/>
            <p:nvPr/>
          </p:nvGrpSpPr>
          <p:grpSpPr>
            <a:xfrm>
              <a:off x="16900217" y="7118255"/>
              <a:ext cx="374677" cy="89756"/>
              <a:chOff x="0" y="0"/>
              <a:chExt cx="90189" cy="21605"/>
            </a:xfrm>
          </p:grpSpPr>
          <p:sp>
            <p:nvSpPr>
              <p:cNvPr id="25" name="Freeform 41">
                <a:extLst>
                  <a:ext uri="{FF2B5EF4-FFF2-40B4-BE49-F238E27FC236}">
                    <a16:creationId xmlns:a16="http://schemas.microsoft.com/office/drawing/2014/main" id="{404C5F55-312E-BE6F-0114-95C3320B4B31}"/>
                  </a:ext>
                </a:extLst>
              </p:cNvPr>
              <p:cNvSpPr/>
              <p:nvPr/>
            </p:nvSpPr>
            <p:spPr>
              <a:xfrm>
                <a:off x="0" y="0"/>
                <a:ext cx="90189" cy="21605"/>
              </a:xfrm>
              <a:custGeom>
                <a:avLst/>
                <a:gdLst/>
                <a:ahLst/>
                <a:cxnLst/>
                <a:rect l="l" t="t" r="r" b="b"/>
                <a:pathLst>
                  <a:path w="90189" h="21605">
                    <a:moveTo>
                      <a:pt x="0" y="0"/>
                    </a:moveTo>
                    <a:lnTo>
                      <a:pt x="90189" y="0"/>
                    </a:lnTo>
                    <a:lnTo>
                      <a:pt x="90189" y="21605"/>
                    </a:lnTo>
                    <a:lnTo>
                      <a:pt x="0" y="21605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TextBox 42">
                <a:extLst>
                  <a:ext uri="{FF2B5EF4-FFF2-40B4-BE49-F238E27FC236}">
                    <a16:creationId xmlns:a16="http://schemas.microsoft.com/office/drawing/2014/main" id="{8B083708-0006-CFF9-9602-7F0ED51D5668}"/>
                  </a:ext>
                </a:extLst>
              </p:cNvPr>
              <p:cNvSpPr txBox="1"/>
              <p:nvPr/>
            </p:nvSpPr>
            <p:spPr>
              <a:xfrm>
                <a:off x="0" y="-76200"/>
                <a:ext cx="90189" cy="9780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00"/>
                  </a:lnSpc>
                </a:pPr>
                <a:endParaRPr/>
              </a:p>
            </p:txBody>
          </p:sp>
        </p:grpSp>
        <p:sp>
          <p:nvSpPr>
            <p:cNvPr id="23" name="TextBox 44">
              <a:extLst>
                <a:ext uri="{FF2B5EF4-FFF2-40B4-BE49-F238E27FC236}">
                  <a16:creationId xmlns:a16="http://schemas.microsoft.com/office/drawing/2014/main" id="{6F05745B-0BC1-50BF-7E19-A65BEE0DCBF9}"/>
                </a:ext>
              </a:extLst>
            </p:cNvPr>
            <p:cNvSpPr txBox="1"/>
            <p:nvPr/>
          </p:nvSpPr>
          <p:spPr>
            <a:xfrm>
              <a:off x="13411091" y="946077"/>
              <a:ext cx="1187431" cy="17885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48"/>
                </a:lnSpc>
              </a:pPr>
              <a:r>
                <a:rPr lang="en-US" sz="820" dirty="0">
                  <a:solidFill>
                    <a:srgbClr val="000000"/>
                  </a:solidFill>
                  <a:latin typeface="Open Sauce"/>
                  <a:ea typeface="Open Sauce"/>
                  <a:cs typeface="Open Sauce"/>
                  <a:sym typeface="Open Sauce"/>
                </a:rPr>
                <a:t>Michael Reynolds</a:t>
              </a:r>
            </a:p>
          </p:txBody>
        </p:sp>
        <p:sp>
          <p:nvSpPr>
            <p:cNvPr id="24" name="TextBox 45">
              <a:extLst>
                <a:ext uri="{FF2B5EF4-FFF2-40B4-BE49-F238E27FC236}">
                  <a16:creationId xmlns:a16="http://schemas.microsoft.com/office/drawing/2014/main" id="{8782484C-1A7F-298B-E6BC-34CAAF5EE0B0}"/>
                </a:ext>
              </a:extLst>
            </p:cNvPr>
            <p:cNvSpPr txBox="1"/>
            <p:nvPr/>
          </p:nvSpPr>
          <p:spPr>
            <a:xfrm>
              <a:off x="14853947" y="885496"/>
              <a:ext cx="950009" cy="17885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48"/>
                </a:lnSpc>
              </a:pPr>
              <a:r>
                <a:rPr lang="en-US" sz="820" dirty="0">
                  <a:solidFill>
                    <a:srgbClr val="000000"/>
                  </a:solidFill>
                  <a:latin typeface="Open Sauce"/>
                  <a:ea typeface="Open Sauce"/>
                  <a:cs typeface="Open Sauce"/>
                  <a:sym typeface="Open Sauce"/>
                </a:rPr>
                <a:t>Sarah Bennett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76465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3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1607938" y="2469356"/>
            <a:ext cx="14165462" cy="7011904"/>
            <a:chOff x="10317" y="-9525"/>
            <a:chExt cx="18887283" cy="9349205"/>
          </a:xfrm>
        </p:grpSpPr>
        <p:sp>
          <p:nvSpPr>
            <p:cNvPr id="5" name="Freeform 5"/>
            <p:cNvSpPr/>
            <p:nvPr/>
          </p:nvSpPr>
          <p:spPr>
            <a:xfrm>
              <a:off x="10317" y="-9525"/>
              <a:ext cx="18887283" cy="9349205"/>
            </a:xfrm>
            <a:custGeom>
              <a:avLst/>
              <a:gdLst/>
              <a:ahLst/>
              <a:cxnLst/>
              <a:rect l="l" t="t" r="r" b="b"/>
              <a:pathLst>
                <a:path w="18887283" h="9349205">
                  <a:moveTo>
                    <a:pt x="0" y="0"/>
                  </a:moveTo>
                  <a:lnTo>
                    <a:pt x="18887283" y="0"/>
                  </a:lnTo>
                  <a:lnTo>
                    <a:pt x="18887283" y="9349205"/>
                  </a:lnTo>
                  <a:lnTo>
                    <a:pt x="0" y="93492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6" name="Group 6"/>
            <p:cNvGrpSpPr/>
            <p:nvPr/>
          </p:nvGrpSpPr>
          <p:grpSpPr>
            <a:xfrm>
              <a:off x="2554108" y="4596214"/>
              <a:ext cx="1862413" cy="203550"/>
              <a:chOff x="0" y="0"/>
              <a:chExt cx="448304" cy="48997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448304" cy="48997"/>
              </a:xfrm>
              <a:custGeom>
                <a:avLst/>
                <a:gdLst/>
                <a:ahLst/>
                <a:cxnLst/>
                <a:rect l="l" t="t" r="r" b="b"/>
                <a:pathLst>
                  <a:path w="448304" h="48997">
                    <a:moveTo>
                      <a:pt x="0" y="0"/>
                    </a:moveTo>
                    <a:lnTo>
                      <a:pt x="448304" y="0"/>
                    </a:lnTo>
                    <a:lnTo>
                      <a:pt x="448304" y="48997"/>
                    </a:lnTo>
                    <a:lnTo>
                      <a:pt x="0" y="48997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0" y="-76200"/>
                <a:ext cx="448304" cy="12519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00"/>
                  </a:lnSpc>
                </a:pPr>
                <a:endParaRPr/>
              </a:p>
            </p:txBody>
          </p:sp>
        </p:grpSp>
        <p:sp>
          <p:nvSpPr>
            <p:cNvPr id="9" name="TextBox 9"/>
            <p:cNvSpPr txBox="1"/>
            <p:nvPr/>
          </p:nvSpPr>
          <p:spPr>
            <a:xfrm>
              <a:off x="2680848" y="4584784"/>
              <a:ext cx="837162" cy="1788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48"/>
                </a:lnSpc>
              </a:pPr>
              <a:r>
                <a:rPr lang="en-US" sz="820" dirty="0">
                  <a:solidFill>
                    <a:srgbClr val="000000"/>
                  </a:solidFill>
                  <a:latin typeface="Open Sauce"/>
                  <a:ea typeface="Open Sauce"/>
                  <a:cs typeface="Open Sauce"/>
                  <a:sym typeface="Open Sauce"/>
                </a:rPr>
                <a:t>Parish Name</a:t>
              </a:r>
            </a:p>
          </p:txBody>
        </p:sp>
        <p:grpSp>
          <p:nvGrpSpPr>
            <p:cNvPr id="10" name="Group 10"/>
            <p:cNvGrpSpPr/>
            <p:nvPr/>
          </p:nvGrpSpPr>
          <p:grpSpPr>
            <a:xfrm>
              <a:off x="13449856" y="4603834"/>
              <a:ext cx="1862413" cy="203550"/>
              <a:chOff x="0" y="0"/>
              <a:chExt cx="448304" cy="48997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448304" cy="48997"/>
              </a:xfrm>
              <a:custGeom>
                <a:avLst/>
                <a:gdLst/>
                <a:ahLst/>
                <a:cxnLst/>
                <a:rect l="l" t="t" r="r" b="b"/>
                <a:pathLst>
                  <a:path w="448304" h="48997">
                    <a:moveTo>
                      <a:pt x="0" y="0"/>
                    </a:moveTo>
                    <a:lnTo>
                      <a:pt x="448304" y="0"/>
                    </a:lnTo>
                    <a:lnTo>
                      <a:pt x="448304" y="48997"/>
                    </a:lnTo>
                    <a:lnTo>
                      <a:pt x="0" y="48997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0" y="-76200"/>
                <a:ext cx="448304" cy="12519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00"/>
                  </a:lnSpc>
                </a:pPr>
                <a:endParaRPr/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13449856" y="4882184"/>
              <a:ext cx="1862413" cy="203550"/>
              <a:chOff x="0" y="0"/>
              <a:chExt cx="448304" cy="48997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448304" cy="48997"/>
              </a:xfrm>
              <a:custGeom>
                <a:avLst/>
                <a:gdLst/>
                <a:ahLst/>
                <a:cxnLst/>
                <a:rect l="l" t="t" r="r" b="b"/>
                <a:pathLst>
                  <a:path w="448304" h="48997">
                    <a:moveTo>
                      <a:pt x="0" y="0"/>
                    </a:moveTo>
                    <a:lnTo>
                      <a:pt x="448304" y="0"/>
                    </a:lnTo>
                    <a:lnTo>
                      <a:pt x="448304" y="48997"/>
                    </a:lnTo>
                    <a:lnTo>
                      <a:pt x="0" y="48997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0" y="-76200"/>
                <a:ext cx="448304" cy="12519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00"/>
                  </a:lnSpc>
                </a:pPr>
                <a:endParaRPr/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13449856" y="5158686"/>
              <a:ext cx="1862413" cy="203550"/>
              <a:chOff x="0" y="0"/>
              <a:chExt cx="448304" cy="48997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448304" cy="48997"/>
              </a:xfrm>
              <a:custGeom>
                <a:avLst/>
                <a:gdLst/>
                <a:ahLst/>
                <a:cxnLst/>
                <a:rect l="l" t="t" r="r" b="b"/>
                <a:pathLst>
                  <a:path w="448304" h="48997">
                    <a:moveTo>
                      <a:pt x="0" y="0"/>
                    </a:moveTo>
                    <a:lnTo>
                      <a:pt x="448304" y="0"/>
                    </a:lnTo>
                    <a:lnTo>
                      <a:pt x="448304" y="48997"/>
                    </a:lnTo>
                    <a:lnTo>
                      <a:pt x="0" y="48997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0" y="-76200"/>
                <a:ext cx="448304" cy="12519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00"/>
                  </a:lnSpc>
                </a:pPr>
                <a:endParaRPr/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13449856" y="5435188"/>
              <a:ext cx="1862413" cy="203550"/>
              <a:chOff x="0" y="0"/>
              <a:chExt cx="448304" cy="48997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448304" cy="48997"/>
              </a:xfrm>
              <a:custGeom>
                <a:avLst/>
                <a:gdLst/>
                <a:ahLst/>
                <a:cxnLst/>
                <a:rect l="l" t="t" r="r" b="b"/>
                <a:pathLst>
                  <a:path w="448304" h="48997">
                    <a:moveTo>
                      <a:pt x="0" y="0"/>
                    </a:moveTo>
                    <a:lnTo>
                      <a:pt x="448304" y="0"/>
                    </a:lnTo>
                    <a:lnTo>
                      <a:pt x="448304" y="48997"/>
                    </a:lnTo>
                    <a:lnTo>
                      <a:pt x="0" y="48997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0" y="-76200"/>
                <a:ext cx="448304" cy="12519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00"/>
                  </a:lnSpc>
                </a:pPr>
                <a:endParaRPr/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13449856" y="5711690"/>
              <a:ext cx="1862413" cy="203550"/>
              <a:chOff x="0" y="0"/>
              <a:chExt cx="448304" cy="48997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0" y="0"/>
                <a:ext cx="448304" cy="48997"/>
              </a:xfrm>
              <a:custGeom>
                <a:avLst/>
                <a:gdLst/>
                <a:ahLst/>
                <a:cxnLst/>
                <a:rect l="l" t="t" r="r" b="b"/>
                <a:pathLst>
                  <a:path w="448304" h="48997">
                    <a:moveTo>
                      <a:pt x="0" y="0"/>
                    </a:moveTo>
                    <a:lnTo>
                      <a:pt x="448304" y="0"/>
                    </a:lnTo>
                    <a:lnTo>
                      <a:pt x="448304" y="48997"/>
                    </a:lnTo>
                    <a:lnTo>
                      <a:pt x="0" y="48997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0" y="-76200"/>
                <a:ext cx="448304" cy="12519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00"/>
                  </a:lnSpc>
                </a:pPr>
                <a:endParaRPr/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13449856" y="5988192"/>
              <a:ext cx="1862413" cy="203550"/>
              <a:chOff x="0" y="0"/>
              <a:chExt cx="448304" cy="48997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448304" cy="48997"/>
              </a:xfrm>
              <a:custGeom>
                <a:avLst/>
                <a:gdLst/>
                <a:ahLst/>
                <a:cxnLst/>
                <a:rect l="l" t="t" r="r" b="b"/>
                <a:pathLst>
                  <a:path w="448304" h="48997">
                    <a:moveTo>
                      <a:pt x="0" y="0"/>
                    </a:moveTo>
                    <a:lnTo>
                      <a:pt x="448304" y="0"/>
                    </a:lnTo>
                    <a:lnTo>
                      <a:pt x="448304" y="48997"/>
                    </a:lnTo>
                    <a:lnTo>
                      <a:pt x="0" y="48997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0" y="-76200"/>
                <a:ext cx="448304" cy="12519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00"/>
                  </a:lnSpc>
                </a:pPr>
                <a:endParaRPr/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3449856" y="6264695"/>
              <a:ext cx="1862413" cy="203550"/>
              <a:chOff x="0" y="0"/>
              <a:chExt cx="448304" cy="48997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0" y="0"/>
                <a:ext cx="448304" cy="48997"/>
              </a:xfrm>
              <a:custGeom>
                <a:avLst/>
                <a:gdLst/>
                <a:ahLst/>
                <a:cxnLst/>
                <a:rect l="l" t="t" r="r" b="b"/>
                <a:pathLst>
                  <a:path w="448304" h="48997">
                    <a:moveTo>
                      <a:pt x="0" y="0"/>
                    </a:moveTo>
                    <a:lnTo>
                      <a:pt x="448304" y="0"/>
                    </a:lnTo>
                    <a:lnTo>
                      <a:pt x="448304" y="48997"/>
                    </a:lnTo>
                    <a:lnTo>
                      <a:pt x="0" y="48997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0" y="-76200"/>
                <a:ext cx="448304" cy="12519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00"/>
                  </a:lnSpc>
                </a:pPr>
                <a:endParaRPr/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13449856" y="6541197"/>
              <a:ext cx="1862413" cy="203550"/>
              <a:chOff x="0" y="0"/>
              <a:chExt cx="448304" cy="48997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0" y="0"/>
                <a:ext cx="448304" cy="48997"/>
              </a:xfrm>
              <a:custGeom>
                <a:avLst/>
                <a:gdLst/>
                <a:ahLst/>
                <a:cxnLst/>
                <a:rect l="l" t="t" r="r" b="b"/>
                <a:pathLst>
                  <a:path w="448304" h="48997">
                    <a:moveTo>
                      <a:pt x="0" y="0"/>
                    </a:moveTo>
                    <a:lnTo>
                      <a:pt x="448304" y="0"/>
                    </a:lnTo>
                    <a:lnTo>
                      <a:pt x="448304" y="48997"/>
                    </a:lnTo>
                    <a:lnTo>
                      <a:pt x="0" y="48997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TextBox 33"/>
              <p:cNvSpPr txBox="1"/>
              <p:nvPr/>
            </p:nvSpPr>
            <p:spPr>
              <a:xfrm>
                <a:off x="0" y="-76200"/>
                <a:ext cx="448304" cy="12519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00"/>
                  </a:lnSpc>
                </a:pPr>
                <a:endParaRPr/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13449856" y="6817699"/>
              <a:ext cx="1862413" cy="203550"/>
              <a:chOff x="0" y="0"/>
              <a:chExt cx="448304" cy="48997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0" y="0"/>
                <a:ext cx="448304" cy="48997"/>
              </a:xfrm>
              <a:custGeom>
                <a:avLst/>
                <a:gdLst/>
                <a:ahLst/>
                <a:cxnLst/>
                <a:rect l="l" t="t" r="r" b="b"/>
                <a:pathLst>
                  <a:path w="448304" h="48997">
                    <a:moveTo>
                      <a:pt x="0" y="0"/>
                    </a:moveTo>
                    <a:lnTo>
                      <a:pt x="448304" y="0"/>
                    </a:lnTo>
                    <a:lnTo>
                      <a:pt x="448304" y="48997"/>
                    </a:lnTo>
                    <a:lnTo>
                      <a:pt x="0" y="48997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TextBox 36"/>
              <p:cNvSpPr txBox="1"/>
              <p:nvPr/>
            </p:nvSpPr>
            <p:spPr>
              <a:xfrm>
                <a:off x="0" y="-76200"/>
                <a:ext cx="448304" cy="12519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00"/>
                  </a:lnSpc>
                </a:pPr>
                <a:endParaRPr/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13449856" y="7094201"/>
              <a:ext cx="1862413" cy="113809"/>
              <a:chOff x="0" y="0"/>
              <a:chExt cx="448304" cy="27395"/>
            </a:xfrm>
          </p:grpSpPr>
          <p:sp>
            <p:nvSpPr>
              <p:cNvPr id="38" name="Freeform 38"/>
              <p:cNvSpPr/>
              <p:nvPr/>
            </p:nvSpPr>
            <p:spPr>
              <a:xfrm>
                <a:off x="0" y="0"/>
                <a:ext cx="448304" cy="27395"/>
              </a:xfrm>
              <a:custGeom>
                <a:avLst/>
                <a:gdLst/>
                <a:ahLst/>
                <a:cxnLst/>
                <a:rect l="l" t="t" r="r" b="b"/>
                <a:pathLst>
                  <a:path w="448304" h="27395">
                    <a:moveTo>
                      <a:pt x="0" y="0"/>
                    </a:moveTo>
                    <a:lnTo>
                      <a:pt x="448304" y="0"/>
                    </a:lnTo>
                    <a:lnTo>
                      <a:pt x="448304" y="27395"/>
                    </a:lnTo>
                    <a:lnTo>
                      <a:pt x="0" y="27395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TextBox 39"/>
              <p:cNvSpPr txBox="1"/>
              <p:nvPr/>
            </p:nvSpPr>
            <p:spPr>
              <a:xfrm>
                <a:off x="0" y="-76200"/>
                <a:ext cx="448304" cy="10359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00"/>
                  </a:lnSpc>
                </a:pPr>
                <a:endParaRPr/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16900217" y="7118255"/>
              <a:ext cx="374677" cy="89756"/>
              <a:chOff x="0" y="0"/>
              <a:chExt cx="90189" cy="21605"/>
            </a:xfrm>
          </p:grpSpPr>
          <p:sp>
            <p:nvSpPr>
              <p:cNvPr id="41" name="Freeform 41"/>
              <p:cNvSpPr/>
              <p:nvPr/>
            </p:nvSpPr>
            <p:spPr>
              <a:xfrm>
                <a:off x="0" y="0"/>
                <a:ext cx="90189" cy="21605"/>
              </a:xfrm>
              <a:custGeom>
                <a:avLst/>
                <a:gdLst/>
                <a:ahLst/>
                <a:cxnLst/>
                <a:rect l="l" t="t" r="r" b="b"/>
                <a:pathLst>
                  <a:path w="90189" h="21605">
                    <a:moveTo>
                      <a:pt x="0" y="0"/>
                    </a:moveTo>
                    <a:lnTo>
                      <a:pt x="90189" y="0"/>
                    </a:lnTo>
                    <a:lnTo>
                      <a:pt x="90189" y="21605"/>
                    </a:lnTo>
                    <a:lnTo>
                      <a:pt x="0" y="21605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" name="TextBox 42"/>
              <p:cNvSpPr txBox="1"/>
              <p:nvPr/>
            </p:nvSpPr>
            <p:spPr>
              <a:xfrm>
                <a:off x="0" y="-76200"/>
                <a:ext cx="90189" cy="9780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00"/>
                  </a:lnSpc>
                </a:pPr>
                <a:endParaRPr/>
              </a:p>
            </p:txBody>
          </p:sp>
        </p:grpSp>
        <p:sp>
          <p:nvSpPr>
            <p:cNvPr id="43" name="TextBox 43"/>
            <p:cNvSpPr txBox="1"/>
            <p:nvPr/>
          </p:nvSpPr>
          <p:spPr>
            <a:xfrm>
              <a:off x="13560335" y="4575652"/>
              <a:ext cx="837162" cy="1788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48"/>
                </a:lnSpc>
              </a:pPr>
              <a:r>
                <a:rPr lang="en-US" sz="820" dirty="0">
                  <a:solidFill>
                    <a:srgbClr val="000000"/>
                  </a:solidFill>
                  <a:latin typeface="Open Sauce"/>
                  <a:ea typeface="Open Sauce"/>
                  <a:cs typeface="Open Sauce"/>
                  <a:sym typeface="Open Sauce"/>
                </a:rPr>
                <a:t>Emily Carter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13461237" y="4878532"/>
              <a:ext cx="1476465" cy="17329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148"/>
                </a:lnSpc>
              </a:pPr>
              <a:r>
                <a:rPr lang="en-US" sz="820" dirty="0">
                  <a:solidFill>
                    <a:srgbClr val="000000"/>
                  </a:solidFill>
                  <a:latin typeface="Open Sauce"/>
                  <a:ea typeface="Open Sauce"/>
                  <a:cs typeface="Open Sauce"/>
                  <a:sym typeface="Open Sauce"/>
                </a:rPr>
                <a:t>Michael Reynolds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13469875" y="5146661"/>
              <a:ext cx="1169031" cy="17329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148"/>
                </a:lnSpc>
              </a:pPr>
              <a:r>
                <a:rPr lang="en-US" sz="820" dirty="0">
                  <a:solidFill>
                    <a:srgbClr val="000000"/>
                  </a:solidFill>
                  <a:latin typeface="Open Sauce"/>
                  <a:ea typeface="Open Sauce"/>
                  <a:cs typeface="Open Sauce"/>
                  <a:sym typeface="Open Sauce"/>
                </a:rPr>
                <a:t>Sarah Bennett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13469875" y="5425383"/>
              <a:ext cx="1171665" cy="17329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148"/>
                </a:lnSpc>
              </a:pPr>
              <a:r>
                <a:rPr lang="en-US" sz="820" dirty="0">
                  <a:solidFill>
                    <a:srgbClr val="000000"/>
                  </a:solidFill>
                  <a:latin typeface="Open Sauce"/>
                  <a:ea typeface="Open Sauce"/>
                  <a:cs typeface="Open Sauce"/>
                  <a:sym typeface="Open Sauce"/>
                </a:rPr>
                <a:t>Daniel Foster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13560335" y="5730848"/>
              <a:ext cx="1273265" cy="17414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148"/>
                </a:lnSpc>
              </a:pPr>
              <a:r>
                <a:rPr lang="en-US" sz="820" dirty="0">
                  <a:solidFill>
                    <a:srgbClr val="000000"/>
                  </a:solidFill>
                  <a:latin typeface="Open Sauce"/>
                  <a:ea typeface="Open Sauce"/>
                  <a:cs typeface="Open Sauce"/>
                  <a:sym typeface="Open Sauce"/>
                </a:rPr>
                <a:t>Lauren Mitchell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13265759" y="6018447"/>
              <a:ext cx="1862413" cy="17329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148"/>
                </a:lnSpc>
              </a:pPr>
              <a:r>
                <a:rPr lang="en-US" sz="820" dirty="0">
                  <a:solidFill>
                    <a:srgbClr val="000000"/>
                  </a:solidFill>
                  <a:latin typeface="Open Sauce"/>
                  <a:ea typeface="Open Sauce"/>
                  <a:cs typeface="Open Sauce"/>
                  <a:sym typeface="Open Sauce"/>
                </a:rPr>
                <a:t>Christopher Hayes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13560335" y="6250228"/>
              <a:ext cx="1273265" cy="17329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148"/>
                </a:lnSpc>
              </a:pPr>
              <a:r>
                <a:rPr lang="en-US" sz="820" dirty="0">
                  <a:solidFill>
                    <a:srgbClr val="000000"/>
                  </a:solidFill>
                  <a:latin typeface="Open Sauce"/>
                  <a:ea typeface="Open Sauce"/>
                  <a:cs typeface="Open Sauce"/>
                  <a:sym typeface="Open Sauce"/>
                </a:rPr>
                <a:t>Megan Sullivan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13325924" y="6598293"/>
              <a:ext cx="1507673" cy="17329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148"/>
                </a:lnSpc>
              </a:pPr>
              <a:r>
                <a:rPr lang="en-US" sz="820" dirty="0">
                  <a:solidFill>
                    <a:srgbClr val="000000"/>
                  </a:solidFill>
                  <a:latin typeface="Open Sauce"/>
                  <a:ea typeface="Open Sauce"/>
                  <a:cs typeface="Open Sauce"/>
                  <a:sym typeface="Open Sauce"/>
                </a:rPr>
                <a:t>Andrew Collins</a:t>
              </a:r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13443127" y="6859667"/>
              <a:ext cx="1273265" cy="17329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148"/>
                </a:lnSpc>
              </a:pPr>
              <a:r>
                <a:rPr lang="en-US" sz="820" dirty="0">
                  <a:solidFill>
                    <a:srgbClr val="000000"/>
                  </a:solidFill>
                  <a:latin typeface="Open Sauce"/>
                  <a:ea typeface="Open Sauce"/>
                  <a:cs typeface="Open Sauce"/>
                  <a:sym typeface="Open Sauce"/>
                </a:rPr>
                <a:t>Nicole Harrison</a:t>
              </a:r>
            </a:p>
          </p:txBody>
        </p:sp>
      </p:grpSp>
      <p:sp>
        <p:nvSpPr>
          <p:cNvPr id="54" name="Arrow: Right 53">
            <a:extLst>
              <a:ext uri="{FF2B5EF4-FFF2-40B4-BE49-F238E27FC236}">
                <a16:creationId xmlns:a16="http://schemas.microsoft.com/office/drawing/2014/main" id="{DD6179E3-A857-7B10-EA6E-67EEFD39E36B}"/>
              </a:ext>
            </a:extLst>
          </p:cNvPr>
          <p:cNvSpPr/>
          <p:nvPr/>
        </p:nvSpPr>
        <p:spPr>
          <a:xfrm>
            <a:off x="2260790" y="4506634"/>
            <a:ext cx="1396810" cy="636865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6C27A84B-C489-70EF-0F16-FCB826C61342}"/>
              </a:ext>
            </a:extLst>
          </p:cNvPr>
          <p:cNvSpPr txBox="1"/>
          <p:nvPr/>
        </p:nvSpPr>
        <p:spPr>
          <a:xfrm>
            <a:off x="4214186" y="1209126"/>
            <a:ext cx="9144000" cy="605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>
              <a:lnSpc>
                <a:spcPts val="3499"/>
              </a:lnSpc>
            </a:pPr>
            <a:r>
              <a:rPr lang="en-US" sz="6000" b="1" u="sng" dirty="0">
                <a:solidFill>
                  <a:srgbClr val="9DE6FC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Single Summary Values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3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66734" y="2387968"/>
            <a:ext cx="5572125" cy="1872226"/>
            <a:chOff x="-58545" y="-47625"/>
            <a:chExt cx="7429500" cy="2496301"/>
          </a:xfrm>
        </p:grpSpPr>
        <p:sp>
          <p:nvSpPr>
            <p:cNvPr id="3" name="Freeform 3"/>
            <p:cNvSpPr/>
            <p:nvPr/>
          </p:nvSpPr>
          <p:spPr>
            <a:xfrm>
              <a:off x="-58545" y="607176"/>
              <a:ext cx="7429500" cy="1841500"/>
            </a:xfrm>
            <a:custGeom>
              <a:avLst/>
              <a:gdLst/>
              <a:ahLst/>
              <a:cxnLst/>
              <a:rect l="l" t="t" r="r" b="b"/>
              <a:pathLst>
                <a:path w="7429500" h="1841500">
                  <a:moveTo>
                    <a:pt x="0" y="0"/>
                  </a:moveTo>
                  <a:lnTo>
                    <a:pt x="7429500" y="0"/>
                  </a:lnTo>
                  <a:lnTo>
                    <a:pt x="7429500" y="1841500"/>
                  </a:lnTo>
                  <a:lnTo>
                    <a:pt x="0" y="1841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246"/>
              </a:stretch>
            </a:blip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81769" y="-47625"/>
              <a:ext cx="7065962" cy="54715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499"/>
                </a:lnSpc>
              </a:pPr>
              <a:r>
                <a:rPr lang="en-US" sz="2499" b="1" u="sng" dirty="0">
                  <a:solidFill>
                    <a:srgbClr val="9DE6FC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Total Number of Donors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7440209" y="3109328"/>
            <a:ext cx="8669036" cy="79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099"/>
              </a:lnSpc>
            </a:pPr>
            <a:r>
              <a:rPr lang="en-US" sz="2800" spc="33" dirty="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The number of unique donors who have made a gift to your parish during the current campaign. 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310643" y="5033137"/>
            <a:ext cx="5572125" cy="1817824"/>
            <a:chOff x="0" y="0"/>
            <a:chExt cx="7429500" cy="2423765"/>
          </a:xfrm>
        </p:grpSpPr>
        <p:sp>
          <p:nvSpPr>
            <p:cNvPr id="7" name="Freeform 7"/>
            <p:cNvSpPr/>
            <p:nvPr/>
          </p:nvSpPr>
          <p:spPr>
            <a:xfrm>
              <a:off x="0" y="582265"/>
              <a:ext cx="7429500" cy="1841500"/>
            </a:xfrm>
            <a:custGeom>
              <a:avLst/>
              <a:gdLst/>
              <a:ahLst/>
              <a:cxnLst/>
              <a:rect l="l" t="t" r="r" b="b"/>
              <a:pathLst>
                <a:path w="7429500" h="1841500">
                  <a:moveTo>
                    <a:pt x="0" y="0"/>
                  </a:moveTo>
                  <a:lnTo>
                    <a:pt x="7429500" y="0"/>
                  </a:lnTo>
                  <a:lnTo>
                    <a:pt x="7429500" y="1841500"/>
                  </a:lnTo>
                  <a:lnTo>
                    <a:pt x="0" y="1841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216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7406084" cy="54715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499"/>
                </a:lnSpc>
              </a:pPr>
              <a:r>
                <a:rPr lang="en-US" sz="2499" b="1" u="sng" dirty="0">
                  <a:solidFill>
                    <a:srgbClr val="9DE6FC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Number of Gifts Received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7440209" y="5370845"/>
            <a:ext cx="8669036" cy="15901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099"/>
              </a:lnSpc>
            </a:pPr>
            <a:r>
              <a:rPr lang="en-US" sz="2800" spc="33" dirty="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The total number of gifts received by your parish during the current campaign. A single donor may be represented more than once if they made multiple gifts.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310643" y="7637960"/>
            <a:ext cx="5572125" cy="1849099"/>
            <a:chOff x="0" y="0"/>
            <a:chExt cx="7429500" cy="2465465"/>
          </a:xfrm>
        </p:grpSpPr>
        <p:sp>
          <p:nvSpPr>
            <p:cNvPr id="11" name="Freeform 11"/>
            <p:cNvSpPr/>
            <p:nvPr/>
          </p:nvSpPr>
          <p:spPr>
            <a:xfrm>
              <a:off x="0" y="623965"/>
              <a:ext cx="7429500" cy="1841500"/>
            </a:xfrm>
            <a:custGeom>
              <a:avLst/>
              <a:gdLst/>
              <a:ahLst/>
              <a:cxnLst/>
              <a:rect l="l" t="t" r="r" b="b"/>
              <a:pathLst>
                <a:path w="7429500" h="1841500">
                  <a:moveTo>
                    <a:pt x="0" y="0"/>
                  </a:moveTo>
                  <a:lnTo>
                    <a:pt x="7429500" y="0"/>
                  </a:lnTo>
                  <a:lnTo>
                    <a:pt x="7429500" y="1841500"/>
                  </a:lnTo>
                  <a:lnTo>
                    <a:pt x="0" y="1841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-4956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45293" y="-47625"/>
              <a:ext cx="7338913" cy="54715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499"/>
                </a:lnSpc>
              </a:pPr>
              <a:r>
                <a:rPr lang="en-US" sz="2499" b="1" u="sng">
                  <a:solidFill>
                    <a:srgbClr val="9DE6FC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Amount of Gifts Received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7506727" y="8427453"/>
            <a:ext cx="8602518" cy="79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099"/>
              </a:lnSpc>
            </a:pPr>
            <a:r>
              <a:rPr lang="en-US" sz="2800" spc="33" dirty="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The total dollar amount of gifts received by your parish during the current campaign.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945779" y="525463"/>
            <a:ext cx="14396442" cy="1111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100"/>
              </a:lnSpc>
            </a:pPr>
            <a:r>
              <a:rPr lang="en-US" sz="6500" b="1" dirty="0">
                <a:solidFill>
                  <a:srgbClr val="9DE6FC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Dashboard Single Summary Values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33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03E075D-3D03-4A7F-5E26-F81A34FEB5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>
            <a:extLst>
              <a:ext uri="{FF2B5EF4-FFF2-40B4-BE49-F238E27FC236}">
                <a16:creationId xmlns:a16="http://schemas.microsoft.com/office/drawing/2014/main" id="{3E24C437-F17C-085E-7B48-6F7911A7CCE0}"/>
              </a:ext>
            </a:extLst>
          </p:cNvPr>
          <p:cNvGrpSpPr/>
          <p:nvPr/>
        </p:nvGrpSpPr>
        <p:grpSpPr>
          <a:xfrm>
            <a:off x="1600200" y="2095500"/>
            <a:ext cx="14165462" cy="7424250"/>
            <a:chOff x="1227906" y="885496"/>
            <a:chExt cx="18887283" cy="9898999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D3D4DED6-E788-34F1-C2DA-4949EEED5B84}"/>
                </a:ext>
              </a:extLst>
            </p:cNvPr>
            <p:cNvSpPr/>
            <p:nvPr/>
          </p:nvSpPr>
          <p:spPr>
            <a:xfrm>
              <a:off x="1227906" y="1435290"/>
              <a:ext cx="18887283" cy="9349205"/>
            </a:xfrm>
            <a:custGeom>
              <a:avLst/>
              <a:gdLst/>
              <a:ahLst/>
              <a:cxnLst/>
              <a:rect l="l" t="t" r="r" b="b"/>
              <a:pathLst>
                <a:path w="18887283" h="9349205">
                  <a:moveTo>
                    <a:pt x="0" y="0"/>
                  </a:moveTo>
                  <a:lnTo>
                    <a:pt x="18887283" y="0"/>
                  </a:lnTo>
                  <a:lnTo>
                    <a:pt x="18887283" y="9349205"/>
                  </a:lnTo>
                  <a:lnTo>
                    <a:pt x="0" y="93492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6" name="Group 6">
              <a:extLst>
                <a:ext uri="{FF2B5EF4-FFF2-40B4-BE49-F238E27FC236}">
                  <a16:creationId xmlns:a16="http://schemas.microsoft.com/office/drawing/2014/main" id="{3626DA9C-E705-9874-945A-97897B4C461A}"/>
                </a:ext>
              </a:extLst>
            </p:cNvPr>
            <p:cNvGrpSpPr/>
            <p:nvPr/>
          </p:nvGrpSpPr>
          <p:grpSpPr>
            <a:xfrm>
              <a:off x="2554108" y="4279654"/>
              <a:ext cx="3078367" cy="1952933"/>
              <a:chOff x="0" y="-76200"/>
              <a:chExt cx="740998" cy="470095"/>
            </a:xfrm>
          </p:grpSpPr>
          <p:sp>
            <p:nvSpPr>
              <p:cNvPr id="7" name="Freeform 7">
                <a:extLst>
                  <a:ext uri="{FF2B5EF4-FFF2-40B4-BE49-F238E27FC236}">
                    <a16:creationId xmlns:a16="http://schemas.microsoft.com/office/drawing/2014/main" id="{21560B6B-E4B9-60EB-B708-399D61E9E058}"/>
                  </a:ext>
                </a:extLst>
              </p:cNvPr>
              <p:cNvSpPr/>
              <p:nvPr/>
            </p:nvSpPr>
            <p:spPr>
              <a:xfrm>
                <a:off x="292694" y="344898"/>
                <a:ext cx="448304" cy="48997"/>
              </a:xfrm>
              <a:custGeom>
                <a:avLst/>
                <a:gdLst/>
                <a:ahLst/>
                <a:cxnLst/>
                <a:rect l="l" t="t" r="r" b="b"/>
                <a:pathLst>
                  <a:path w="448304" h="48997">
                    <a:moveTo>
                      <a:pt x="0" y="0"/>
                    </a:moveTo>
                    <a:lnTo>
                      <a:pt x="448304" y="0"/>
                    </a:lnTo>
                    <a:lnTo>
                      <a:pt x="448304" y="48997"/>
                    </a:lnTo>
                    <a:lnTo>
                      <a:pt x="0" y="48997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" name="TextBox 8">
                <a:extLst>
                  <a:ext uri="{FF2B5EF4-FFF2-40B4-BE49-F238E27FC236}">
                    <a16:creationId xmlns:a16="http://schemas.microsoft.com/office/drawing/2014/main" id="{168C973E-F92E-548D-7017-CF2E3E8F0E44}"/>
                  </a:ext>
                </a:extLst>
              </p:cNvPr>
              <p:cNvSpPr txBox="1"/>
              <p:nvPr/>
            </p:nvSpPr>
            <p:spPr>
              <a:xfrm>
                <a:off x="0" y="-76200"/>
                <a:ext cx="448304" cy="12519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00"/>
                  </a:lnSpc>
                </a:pPr>
                <a:endParaRPr/>
              </a:p>
            </p:txBody>
          </p:sp>
        </p:grp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C77270F7-8117-4D39-3A5D-2B28F74CE30C}"/>
                </a:ext>
              </a:extLst>
            </p:cNvPr>
            <p:cNvSpPr txBox="1"/>
            <p:nvPr/>
          </p:nvSpPr>
          <p:spPr>
            <a:xfrm>
              <a:off x="3896802" y="6017610"/>
              <a:ext cx="1029293" cy="17413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148"/>
                </a:lnSpc>
              </a:pPr>
              <a:r>
                <a:rPr lang="en-US" sz="820" dirty="0">
                  <a:solidFill>
                    <a:srgbClr val="000000"/>
                  </a:solidFill>
                  <a:latin typeface="Open Sauce"/>
                  <a:ea typeface="Open Sauce"/>
                  <a:cs typeface="Open Sauce"/>
                  <a:sym typeface="Open Sauce"/>
                </a:rPr>
                <a:t>Parish Name</a:t>
              </a:r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4C77AD61-8BB3-435D-8A13-E62C64D374CB}"/>
                </a:ext>
              </a:extLst>
            </p:cNvPr>
            <p:cNvSpPr txBox="1"/>
            <p:nvPr/>
          </p:nvSpPr>
          <p:spPr>
            <a:xfrm>
              <a:off x="13449856" y="4287273"/>
              <a:ext cx="1862413" cy="5201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00"/>
                </a:lnSpc>
              </a:pPr>
              <a:endParaRPr/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692275BA-5B54-9061-CD34-CCAB70910124}"/>
                </a:ext>
              </a:extLst>
            </p:cNvPr>
            <p:cNvSpPr txBox="1"/>
            <p:nvPr/>
          </p:nvSpPr>
          <p:spPr>
            <a:xfrm>
              <a:off x="13449856" y="4565622"/>
              <a:ext cx="1862413" cy="5201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00"/>
                </a:lnSpc>
              </a:pPr>
              <a:endParaRPr/>
            </a:p>
          </p:txBody>
        </p:sp>
        <p:sp>
          <p:nvSpPr>
            <p:cNvPr id="18" name="TextBox 18">
              <a:extLst>
                <a:ext uri="{FF2B5EF4-FFF2-40B4-BE49-F238E27FC236}">
                  <a16:creationId xmlns:a16="http://schemas.microsoft.com/office/drawing/2014/main" id="{19EDAF55-1FA9-62BA-750E-57BDF0A2A325}"/>
                </a:ext>
              </a:extLst>
            </p:cNvPr>
            <p:cNvSpPr txBox="1"/>
            <p:nvPr/>
          </p:nvSpPr>
          <p:spPr>
            <a:xfrm>
              <a:off x="13449856" y="4842125"/>
              <a:ext cx="1862413" cy="5201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00"/>
                </a:lnSpc>
              </a:pPr>
              <a:endParaRPr/>
            </a:p>
          </p:txBody>
        </p: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0AC6B470-FAB5-A6C4-A6A6-413935CC8789}"/>
                </a:ext>
              </a:extLst>
            </p:cNvPr>
            <p:cNvSpPr txBox="1"/>
            <p:nvPr/>
          </p:nvSpPr>
          <p:spPr>
            <a:xfrm>
              <a:off x="13449856" y="5118629"/>
              <a:ext cx="1862413" cy="52010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00"/>
                </a:lnSpc>
              </a:pPr>
              <a:endParaRPr/>
            </a:p>
          </p:txBody>
        </p:sp>
        <p:grpSp>
          <p:nvGrpSpPr>
            <p:cNvPr id="22" name="Group 22">
              <a:extLst>
                <a:ext uri="{FF2B5EF4-FFF2-40B4-BE49-F238E27FC236}">
                  <a16:creationId xmlns:a16="http://schemas.microsoft.com/office/drawing/2014/main" id="{6B3FEB56-2ACC-31C2-CE79-37538898DBB1}"/>
                </a:ext>
              </a:extLst>
            </p:cNvPr>
            <p:cNvGrpSpPr/>
            <p:nvPr/>
          </p:nvGrpSpPr>
          <p:grpSpPr>
            <a:xfrm>
              <a:off x="13449856" y="1122046"/>
              <a:ext cx="4216514" cy="4793194"/>
              <a:chOff x="0" y="-1104784"/>
              <a:chExt cx="1014963" cy="1153781"/>
            </a:xfrm>
          </p:grpSpPr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27F75794-9060-BF9A-6063-DD57EF2CDFA7}"/>
                  </a:ext>
                </a:extLst>
              </p:cNvPr>
              <p:cNvSpPr/>
              <p:nvPr/>
            </p:nvSpPr>
            <p:spPr>
              <a:xfrm>
                <a:off x="566659" y="-1104784"/>
                <a:ext cx="448304" cy="48997"/>
              </a:xfrm>
              <a:custGeom>
                <a:avLst/>
                <a:gdLst/>
                <a:ahLst/>
                <a:cxnLst/>
                <a:rect l="l" t="t" r="r" b="b"/>
                <a:pathLst>
                  <a:path w="448304" h="48997">
                    <a:moveTo>
                      <a:pt x="0" y="0"/>
                    </a:moveTo>
                    <a:lnTo>
                      <a:pt x="448304" y="0"/>
                    </a:lnTo>
                    <a:lnTo>
                      <a:pt x="448304" y="48997"/>
                    </a:lnTo>
                    <a:lnTo>
                      <a:pt x="0" y="48997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TextBox 24">
                <a:extLst>
                  <a:ext uri="{FF2B5EF4-FFF2-40B4-BE49-F238E27FC236}">
                    <a16:creationId xmlns:a16="http://schemas.microsoft.com/office/drawing/2014/main" id="{9EB72059-E077-0AFE-7188-D764E4E8D2DF}"/>
                  </a:ext>
                </a:extLst>
              </p:cNvPr>
              <p:cNvSpPr txBox="1"/>
              <p:nvPr/>
            </p:nvSpPr>
            <p:spPr>
              <a:xfrm>
                <a:off x="0" y="-76200"/>
                <a:ext cx="448304" cy="12519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00"/>
                  </a:lnSpc>
                </a:pPr>
                <a:endParaRPr/>
              </a:p>
            </p:txBody>
          </p:sp>
        </p:grpSp>
        <p:sp>
          <p:nvSpPr>
            <p:cNvPr id="27" name="TextBox 27">
              <a:extLst>
                <a:ext uri="{FF2B5EF4-FFF2-40B4-BE49-F238E27FC236}">
                  <a16:creationId xmlns:a16="http://schemas.microsoft.com/office/drawing/2014/main" id="{4DBC23D9-2F23-AE99-410A-907FE5A76AEC}"/>
                </a:ext>
              </a:extLst>
            </p:cNvPr>
            <p:cNvSpPr txBox="1"/>
            <p:nvPr/>
          </p:nvSpPr>
          <p:spPr>
            <a:xfrm>
              <a:off x="13449857" y="5671631"/>
              <a:ext cx="1862413" cy="5201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00"/>
                </a:lnSpc>
              </a:pPr>
              <a:endParaRPr/>
            </a:p>
          </p:txBody>
        </p:sp>
        <p:sp>
          <p:nvSpPr>
            <p:cNvPr id="30" name="TextBox 30">
              <a:extLst>
                <a:ext uri="{FF2B5EF4-FFF2-40B4-BE49-F238E27FC236}">
                  <a16:creationId xmlns:a16="http://schemas.microsoft.com/office/drawing/2014/main" id="{3D0F6D5A-976E-A363-4135-4F105CD7BFC1}"/>
                </a:ext>
              </a:extLst>
            </p:cNvPr>
            <p:cNvSpPr txBox="1"/>
            <p:nvPr/>
          </p:nvSpPr>
          <p:spPr>
            <a:xfrm>
              <a:off x="13449857" y="5948133"/>
              <a:ext cx="1862413" cy="5201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00"/>
                </a:lnSpc>
              </a:pPr>
              <a:endParaRPr/>
            </a:p>
          </p:txBody>
        </p:sp>
        <p:sp>
          <p:nvSpPr>
            <p:cNvPr id="33" name="TextBox 33">
              <a:extLst>
                <a:ext uri="{FF2B5EF4-FFF2-40B4-BE49-F238E27FC236}">
                  <a16:creationId xmlns:a16="http://schemas.microsoft.com/office/drawing/2014/main" id="{AE5A5728-8D49-2904-1C71-B18219AEB9DC}"/>
                </a:ext>
              </a:extLst>
            </p:cNvPr>
            <p:cNvSpPr txBox="1"/>
            <p:nvPr/>
          </p:nvSpPr>
          <p:spPr>
            <a:xfrm>
              <a:off x="13449857" y="6224636"/>
              <a:ext cx="1862413" cy="5201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00"/>
                </a:lnSpc>
              </a:pPr>
              <a:endParaRPr/>
            </a:p>
          </p:txBody>
        </p:sp>
        <p:sp>
          <p:nvSpPr>
            <p:cNvPr id="36" name="TextBox 36">
              <a:extLst>
                <a:ext uri="{FF2B5EF4-FFF2-40B4-BE49-F238E27FC236}">
                  <a16:creationId xmlns:a16="http://schemas.microsoft.com/office/drawing/2014/main" id="{134D5EAA-3BA0-8270-CFE9-4EC19D9A7844}"/>
                </a:ext>
              </a:extLst>
            </p:cNvPr>
            <p:cNvSpPr txBox="1"/>
            <p:nvPr/>
          </p:nvSpPr>
          <p:spPr>
            <a:xfrm>
              <a:off x="13449857" y="6501137"/>
              <a:ext cx="1862413" cy="5201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00"/>
                </a:lnSpc>
              </a:pPr>
              <a:endParaRPr/>
            </a:p>
          </p:txBody>
        </p:sp>
        <p:sp>
          <p:nvSpPr>
            <p:cNvPr id="39" name="TextBox 39">
              <a:extLst>
                <a:ext uri="{FF2B5EF4-FFF2-40B4-BE49-F238E27FC236}">
                  <a16:creationId xmlns:a16="http://schemas.microsoft.com/office/drawing/2014/main" id="{0BA18D9B-BED1-8459-AAAA-50022CF1FFDC}"/>
                </a:ext>
              </a:extLst>
            </p:cNvPr>
            <p:cNvSpPr txBox="1"/>
            <p:nvPr/>
          </p:nvSpPr>
          <p:spPr>
            <a:xfrm>
              <a:off x="13449857" y="6777637"/>
              <a:ext cx="1862413" cy="4303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00"/>
                </a:lnSpc>
              </a:pPr>
              <a:endParaRPr/>
            </a:p>
          </p:txBody>
        </p:sp>
        <p:grpSp>
          <p:nvGrpSpPr>
            <p:cNvPr id="40" name="Group 40">
              <a:extLst>
                <a:ext uri="{FF2B5EF4-FFF2-40B4-BE49-F238E27FC236}">
                  <a16:creationId xmlns:a16="http://schemas.microsoft.com/office/drawing/2014/main" id="{7BBA8BD5-774F-D1FA-A2CC-AACDB3BA57E3}"/>
                </a:ext>
              </a:extLst>
            </p:cNvPr>
            <p:cNvGrpSpPr/>
            <p:nvPr/>
          </p:nvGrpSpPr>
          <p:grpSpPr>
            <a:xfrm>
              <a:off x="16900217" y="7118255"/>
              <a:ext cx="374677" cy="89756"/>
              <a:chOff x="0" y="0"/>
              <a:chExt cx="90189" cy="21605"/>
            </a:xfrm>
          </p:grpSpPr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05214007-4B6C-49A4-819C-1586065DF421}"/>
                  </a:ext>
                </a:extLst>
              </p:cNvPr>
              <p:cNvSpPr/>
              <p:nvPr/>
            </p:nvSpPr>
            <p:spPr>
              <a:xfrm>
                <a:off x="0" y="0"/>
                <a:ext cx="90189" cy="21605"/>
              </a:xfrm>
              <a:custGeom>
                <a:avLst/>
                <a:gdLst/>
                <a:ahLst/>
                <a:cxnLst/>
                <a:rect l="l" t="t" r="r" b="b"/>
                <a:pathLst>
                  <a:path w="90189" h="21605">
                    <a:moveTo>
                      <a:pt x="0" y="0"/>
                    </a:moveTo>
                    <a:lnTo>
                      <a:pt x="90189" y="0"/>
                    </a:lnTo>
                    <a:lnTo>
                      <a:pt x="90189" y="21605"/>
                    </a:lnTo>
                    <a:lnTo>
                      <a:pt x="0" y="21605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" name="TextBox 42">
                <a:extLst>
                  <a:ext uri="{FF2B5EF4-FFF2-40B4-BE49-F238E27FC236}">
                    <a16:creationId xmlns:a16="http://schemas.microsoft.com/office/drawing/2014/main" id="{094D2091-328F-9131-A8CF-80A1B7815AE8}"/>
                  </a:ext>
                </a:extLst>
              </p:cNvPr>
              <p:cNvSpPr txBox="1"/>
              <p:nvPr/>
            </p:nvSpPr>
            <p:spPr>
              <a:xfrm>
                <a:off x="0" y="-76200"/>
                <a:ext cx="90189" cy="9780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00"/>
                  </a:lnSpc>
                </a:pPr>
                <a:endParaRPr/>
              </a:p>
            </p:txBody>
          </p:sp>
        </p:grpSp>
        <p:sp>
          <p:nvSpPr>
            <p:cNvPr id="44" name="TextBox 44">
              <a:extLst>
                <a:ext uri="{FF2B5EF4-FFF2-40B4-BE49-F238E27FC236}">
                  <a16:creationId xmlns:a16="http://schemas.microsoft.com/office/drawing/2014/main" id="{31B94E79-5DB0-6B78-16EC-53174939A54E}"/>
                </a:ext>
              </a:extLst>
            </p:cNvPr>
            <p:cNvSpPr txBox="1"/>
            <p:nvPr/>
          </p:nvSpPr>
          <p:spPr>
            <a:xfrm>
              <a:off x="13411091" y="946077"/>
              <a:ext cx="1187431" cy="17885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48"/>
                </a:lnSpc>
              </a:pPr>
              <a:r>
                <a:rPr lang="en-US" sz="820" dirty="0">
                  <a:solidFill>
                    <a:srgbClr val="000000"/>
                  </a:solidFill>
                  <a:latin typeface="Open Sauce"/>
                  <a:ea typeface="Open Sauce"/>
                  <a:cs typeface="Open Sauce"/>
                  <a:sym typeface="Open Sauce"/>
                </a:rPr>
                <a:t>Michael Reynolds</a:t>
              </a:r>
            </a:p>
          </p:txBody>
        </p:sp>
        <p:sp>
          <p:nvSpPr>
            <p:cNvPr id="45" name="TextBox 45">
              <a:extLst>
                <a:ext uri="{FF2B5EF4-FFF2-40B4-BE49-F238E27FC236}">
                  <a16:creationId xmlns:a16="http://schemas.microsoft.com/office/drawing/2014/main" id="{4A0E44BA-6E6F-CEB2-3467-C63C76FFFBCF}"/>
                </a:ext>
              </a:extLst>
            </p:cNvPr>
            <p:cNvSpPr txBox="1"/>
            <p:nvPr/>
          </p:nvSpPr>
          <p:spPr>
            <a:xfrm>
              <a:off x="14853947" y="885496"/>
              <a:ext cx="950009" cy="17885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48"/>
                </a:lnSpc>
              </a:pPr>
              <a:r>
                <a:rPr lang="en-US" sz="820" dirty="0">
                  <a:solidFill>
                    <a:srgbClr val="000000"/>
                  </a:solidFill>
                  <a:latin typeface="Open Sauce"/>
                  <a:ea typeface="Open Sauce"/>
                  <a:cs typeface="Open Sauce"/>
                  <a:sym typeface="Open Sauce"/>
                </a:rPr>
                <a:t>Sarah Bennett</a:t>
              </a:r>
            </a:p>
          </p:txBody>
        </p:sp>
      </p:grpSp>
      <p:sp>
        <p:nvSpPr>
          <p:cNvPr id="77" name="Freeform 11">
            <a:extLst>
              <a:ext uri="{FF2B5EF4-FFF2-40B4-BE49-F238E27FC236}">
                <a16:creationId xmlns:a16="http://schemas.microsoft.com/office/drawing/2014/main" id="{46EDDDBB-7A94-F715-199D-773385D2D86C}"/>
              </a:ext>
            </a:extLst>
          </p:cNvPr>
          <p:cNvSpPr/>
          <p:nvPr/>
        </p:nvSpPr>
        <p:spPr>
          <a:xfrm>
            <a:off x="11703001" y="5888647"/>
            <a:ext cx="1396810" cy="152663"/>
          </a:xfrm>
          <a:custGeom>
            <a:avLst/>
            <a:gdLst/>
            <a:ahLst/>
            <a:cxnLst/>
            <a:rect l="l" t="t" r="r" b="b"/>
            <a:pathLst>
              <a:path w="448304" h="48997">
                <a:moveTo>
                  <a:pt x="0" y="0"/>
                </a:moveTo>
                <a:lnTo>
                  <a:pt x="448304" y="0"/>
                </a:lnTo>
                <a:lnTo>
                  <a:pt x="448304" y="48997"/>
                </a:lnTo>
                <a:lnTo>
                  <a:pt x="0" y="48997"/>
                </a:lnTo>
                <a:close/>
              </a:path>
            </a:pathLst>
          </a:custGeom>
          <a:solidFill>
            <a:srgbClr val="FFFFFF"/>
          </a:solidFill>
        </p:spPr>
        <p:txBody>
          <a:bodyPr/>
          <a:lstStyle/>
          <a:p>
            <a:endParaRPr lang="en-US"/>
          </a:p>
        </p:txBody>
      </p:sp>
      <p:sp>
        <p:nvSpPr>
          <p:cNvPr id="79" name="Freeform 14">
            <a:extLst>
              <a:ext uri="{FF2B5EF4-FFF2-40B4-BE49-F238E27FC236}">
                <a16:creationId xmlns:a16="http://schemas.microsoft.com/office/drawing/2014/main" id="{BED94E92-0FDC-31FF-1AE2-4D539BF054ED}"/>
              </a:ext>
            </a:extLst>
          </p:cNvPr>
          <p:cNvSpPr/>
          <p:nvPr/>
        </p:nvSpPr>
        <p:spPr>
          <a:xfrm>
            <a:off x="11703001" y="6097410"/>
            <a:ext cx="1396810" cy="152663"/>
          </a:xfrm>
          <a:custGeom>
            <a:avLst/>
            <a:gdLst/>
            <a:ahLst/>
            <a:cxnLst/>
            <a:rect l="l" t="t" r="r" b="b"/>
            <a:pathLst>
              <a:path w="448304" h="48997">
                <a:moveTo>
                  <a:pt x="0" y="0"/>
                </a:moveTo>
                <a:lnTo>
                  <a:pt x="448304" y="0"/>
                </a:lnTo>
                <a:lnTo>
                  <a:pt x="448304" y="48997"/>
                </a:lnTo>
                <a:lnTo>
                  <a:pt x="0" y="48997"/>
                </a:lnTo>
                <a:close/>
              </a:path>
            </a:pathLst>
          </a:custGeom>
          <a:solidFill>
            <a:srgbClr val="FFFFFF"/>
          </a:solidFill>
        </p:spPr>
        <p:txBody>
          <a:bodyPr/>
          <a:lstStyle/>
          <a:p>
            <a:endParaRPr lang="en-US"/>
          </a:p>
        </p:txBody>
      </p:sp>
      <p:sp>
        <p:nvSpPr>
          <p:cNvPr id="81" name="Freeform 17">
            <a:extLst>
              <a:ext uri="{FF2B5EF4-FFF2-40B4-BE49-F238E27FC236}">
                <a16:creationId xmlns:a16="http://schemas.microsoft.com/office/drawing/2014/main" id="{FDE091D5-A276-6226-ACAE-6E649CD67E07}"/>
              </a:ext>
            </a:extLst>
          </p:cNvPr>
          <p:cNvSpPr/>
          <p:nvPr/>
        </p:nvSpPr>
        <p:spPr>
          <a:xfrm>
            <a:off x="11703001" y="6304786"/>
            <a:ext cx="1396810" cy="152663"/>
          </a:xfrm>
          <a:custGeom>
            <a:avLst/>
            <a:gdLst/>
            <a:ahLst/>
            <a:cxnLst/>
            <a:rect l="l" t="t" r="r" b="b"/>
            <a:pathLst>
              <a:path w="448304" h="48997">
                <a:moveTo>
                  <a:pt x="0" y="0"/>
                </a:moveTo>
                <a:lnTo>
                  <a:pt x="448304" y="0"/>
                </a:lnTo>
                <a:lnTo>
                  <a:pt x="448304" y="48997"/>
                </a:lnTo>
                <a:lnTo>
                  <a:pt x="0" y="48997"/>
                </a:lnTo>
                <a:close/>
              </a:path>
            </a:pathLst>
          </a:custGeom>
          <a:solidFill>
            <a:srgbClr val="FFFFFF"/>
          </a:solidFill>
        </p:spPr>
        <p:txBody>
          <a:bodyPr/>
          <a:lstStyle/>
          <a:p>
            <a:endParaRPr lang="en-US"/>
          </a:p>
        </p:txBody>
      </p:sp>
      <p:sp>
        <p:nvSpPr>
          <p:cNvPr id="83" name="Freeform 20">
            <a:extLst>
              <a:ext uri="{FF2B5EF4-FFF2-40B4-BE49-F238E27FC236}">
                <a16:creationId xmlns:a16="http://schemas.microsoft.com/office/drawing/2014/main" id="{A9817AC2-E26C-4919-D988-EF3EF6248778}"/>
              </a:ext>
            </a:extLst>
          </p:cNvPr>
          <p:cNvSpPr/>
          <p:nvPr/>
        </p:nvSpPr>
        <p:spPr>
          <a:xfrm>
            <a:off x="11703001" y="6512163"/>
            <a:ext cx="1396810" cy="152663"/>
          </a:xfrm>
          <a:custGeom>
            <a:avLst/>
            <a:gdLst/>
            <a:ahLst/>
            <a:cxnLst/>
            <a:rect l="l" t="t" r="r" b="b"/>
            <a:pathLst>
              <a:path w="448304" h="48997">
                <a:moveTo>
                  <a:pt x="0" y="0"/>
                </a:moveTo>
                <a:lnTo>
                  <a:pt x="448304" y="0"/>
                </a:lnTo>
                <a:lnTo>
                  <a:pt x="448304" y="48997"/>
                </a:lnTo>
                <a:lnTo>
                  <a:pt x="0" y="48997"/>
                </a:lnTo>
                <a:close/>
              </a:path>
            </a:pathLst>
          </a:custGeom>
          <a:solidFill>
            <a:srgbClr val="FFFFFF"/>
          </a:solidFill>
        </p:spPr>
        <p:txBody>
          <a:bodyPr/>
          <a:lstStyle/>
          <a:p>
            <a:endParaRPr lang="en-US"/>
          </a:p>
        </p:txBody>
      </p:sp>
      <p:sp>
        <p:nvSpPr>
          <p:cNvPr id="85" name="Freeform 23">
            <a:extLst>
              <a:ext uri="{FF2B5EF4-FFF2-40B4-BE49-F238E27FC236}">
                <a16:creationId xmlns:a16="http://schemas.microsoft.com/office/drawing/2014/main" id="{5545CA40-3897-57E8-45D9-A574936B8BA4}"/>
              </a:ext>
            </a:extLst>
          </p:cNvPr>
          <p:cNvSpPr/>
          <p:nvPr/>
        </p:nvSpPr>
        <p:spPr>
          <a:xfrm>
            <a:off x="11703001" y="6719539"/>
            <a:ext cx="1396810" cy="152663"/>
          </a:xfrm>
          <a:custGeom>
            <a:avLst/>
            <a:gdLst/>
            <a:ahLst/>
            <a:cxnLst/>
            <a:rect l="l" t="t" r="r" b="b"/>
            <a:pathLst>
              <a:path w="448304" h="48997">
                <a:moveTo>
                  <a:pt x="0" y="0"/>
                </a:moveTo>
                <a:lnTo>
                  <a:pt x="448304" y="0"/>
                </a:lnTo>
                <a:lnTo>
                  <a:pt x="448304" y="48997"/>
                </a:lnTo>
                <a:lnTo>
                  <a:pt x="0" y="48997"/>
                </a:lnTo>
                <a:close/>
              </a:path>
            </a:pathLst>
          </a:custGeom>
          <a:solidFill>
            <a:srgbClr val="FFFFFF"/>
          </a:solidFill>
        </p:spPr>
        <p:txBody>
          <a:bodyPr/>
          <a:lstStyle/>
          <a:p>
            <a:endParaRPr lang="en-US"/>
          </a:p>
        </p:txBody>
      </p:sp>
      <p:sp>
        <p:nvSpPr>
          <p:cNvPr id="87" name="Freeform 26">
            <a:extLst>
              <a:ext uri="{FF2B5EF4-FFF2-40B4-BE49-F238E27FC236}">
                <a16:creationId xmlns:a16="http://schemas.microsoft.com/office/drawing/2014/main" id="{CF590671-F8A9-FE1F-6E0A-2A937E86620E}"/>
              </a:ext>
            </a:extLst>
          </p:cNvPr>
          <p:cNvSpPr/>
          <p:nvPr/>
        </p:nvSpPr>
        <p:spPr>
          <a:xfrm>
            <a:off x="11703001" y="6926916"/>
            <a:ext cx="1396810" cy="152663"/>
          </a:xfrm>
          <a:custGeom>
            <a:avLst/>
            <a:gdLst/>
            <a:ahLst/>
            <a:cxnLst/>
            <a:rect l="l" t="t" r="r" b="b"/>
            <a:pathLst>
              <a:path w="448304" h="48997">
                <a:moveTo>
                  <a:pt x="0" y="0"/>
                </a:moveTo>
                <a:lnTo>
                  <a:pt x="448304" y="0"/>
                </a:lnTo>
                <a:lnTo>
                  <a:pt x="448304" y="48997"/>
                </a:lnTo>
                <a:lnTo>
                  <a:pt x="0" y="48997"/>
                </a:lnTo>
                <a:close/>
              </a:path>
            </a:pathLst>
          </a:custGeom>
          <a:solidFill>
            <a:srgbClr val="FFFFFF"/>
          </a:solidFill>
        </p:spPr>
        <p:txBody>
          <a:bodyPr/>
          <a:lstStyle/>
          <a:p>
            <a:endParaRPr lang="en-US"/>
          </a:p>
        </p:txBody>
      </p:sp>
      <p:sp>
        <p:nvSpPr>
          <p:cNvPr id="89" name="Freeform 29">
            <a:extLst>
              <a:ext uri="{FF2B5EF4-FFF2-40B4-BE49-F238E27FC236}">
                <a16:creationId xmlns:a16="http://schemas.microsoft.com/office/drawing/2014/main" id="{461F5D47-6D80-C5DA-49BB-7C790854ABDF}"/>
              </a:ext>
            </a:extLst>
          </p:cNvPr>
          <p:cNvSpPr/>
          <p:nvPr/>
        </p:nvSpPr>
        <p:spPr>
          <a:xfrm>
            <a:off x="11703001" y="7134293"/>
            <a:ext cx="1396810" cy="152663"/>
          </a:xfrm>
          <a:custGeom>
            <a:avLst/>
            <a:gdLst/>
            <a:ahLst/>
            <a:cxnLst/>
            <a:rect l="l" t="t" r="r" b="b"/>
            <a:pathLst>
              <a:path w="448304" h="48997">
                <a:moveTo>
                  <a:pt x="0" y="0"/>
                </a:moveTo>
                <a:lnTo>
                  <a:pt x="448304" y="0"/>
                </a:lnTo>
                <a:lnTo>
                  <a:pt x="448304" y="48997"/>
                </a:lnTo>
                <a:lnTo>
                  <a:pt x="0" y="48997"/>
                </a:lnTo>
                <a:close/>
              </a:path>
            </a:pathLst>
          </a:custGeom>
          <a:solidFill>
            <a:srgbClr val="FFFFFF"/>
          </a:solidFill>
        </p:spPr>
        <p:txBody>
          <a:bodyPr/>
          <a:lstStyle/>
          <a:p>
            <a:endParaRPr lang="en-US"/>
          </a:p>
        </p:txBody>
      </p:sp>
      <p:sp>
        <p:nvSpPr>
          <p:cNvPr id="91" name="Freeform 32">
            <a:extLst>
              <a:ext uri="{FF2B5EF4-FFF2-40B4-BE49-F238E27FC236}">
                <a16:creationId xmlns:a16="http://schemas.microsoft.com/office/drawing/2014/main" id="{663E432C-B6FF-E732-985C-E1B706A936A4}"/>
              </a:ext>
            </a:extLst>
          </p:cNvPr>
          <p:cNvSpPr/>
          <p:nvPr/>
        </p:nvSpPr>
        <p:spPr>
          <a:xfrm>
            <a:off x="11703001" y="7341670"/>
            <a:ext cx="1396810" cy="152663"/>
          </a:xfrm>
          <a:custGeom>
            <a:avLst/>
            <a:gdLst/>
            <a:ahLst/>
            <a:cxnLst/>
            <a:rect l="l" t="t" r="r" b="b"/>
            <a:pathLst>
              <a:path w="448304" h="48997">
                <a:moveTo>
                  <a:pt x="0" y="0"/>
                </a:moveTo>
                <a:lnTo>
                  <a:pt x="448304" y="0"/>
                </a:lnTo>
                <a:lnTo>
                  <a:pt x="448304" y="48997"/>
                </a:lnTo>
                <a:lnTo>
                  <a:pt x="0" y="48997"/>
                </a:lnTo>
                <a:close/>
              </a:path>
            </a:pathLst>
          </a:custGeom>
          <a:solidFill>
            <a:srgbClr val="FFFFFF"/>
          </a:solidFill>
        </p:spPr>
        <p:txBody>
          <a:bodyPr/>
          <a:lstStyle/>
          <a:p>
            <a:endParaRPr lang="en-US"/>
          </a:p>
        </p:txBody>
      </p:sp>
      <p:sp>
        <p:nvSpPr>
          <p:cNvPr id="93" name="Freeform 35">
            <a:extLst>
              <a:ext uri="{FF2B5EF4-FFF2-40B4-BE49-F238E27FC236}">
                <a16:creationId xmlns:a16="http://schemas.microsoft.com/office/drawing/2014/main" id="{638FFF69-602E-80FD-A80A-516D1FC139DB}"/>
              </a:ext>
            </a:extLst>
          </p:cNvPr>
          <p:cNvSpPr/>
          <p:nvPr/>
        </p:nvSpPr>
        <p:spPr>
          <a:xfrm>
            <a:off x="11703001" y="7549046"/>
            <a:ext cx="1396810" cy="152663"/>
          </a:xfrm>
          <a:custGeom>
            <a:avLst/>
            <a:gdLst/>
            <a:ahLst/>
            <a:cxnLst/>
            <a:rect l="l" t="t" r="r" b="b"/>
            <a:pathLst>
              <a:path w="448304" h="48997">
                <a:moveTo>
                  <a:pt x="0" y="0"/>
                </a:moveTo>
                <a:lnTo>
                  <a:pt x="448304" y="0"/>
                </a:lnTo>
                <a:lnTo>
                  <a:pt x="448304" y="48997"/>
                </a:lnTo>
                <a:lnTo>
                  <a:pt x="0" y="48997"/>
                </a:lnTo>
                <a:close/>
              </a:path>
            </a:pathLst>
          </a:custGeom>
          <a:solidFill>
            <a:srgbClr val="FFFFFF"/>
          </a:solidFill>
        </p:spPr>
        <p:txBody>
          <a:bodyPr/>
          <a:lstStyle/>
          <a:p>
            <a:endParaRPr lang="en-US"/>
          </a:p>
        </p:txBody>
      </p:sp>
      <p:sp>
        <p:nvSpPr>
          <p:cNvPr id="97" name="Freeform 11">
            <a:extLst>
              <a:ext uri="{FF2B5EF4-FFF2-40B4-BE49-F238E27FC236}">
                <a16:creationId xmlns:a16="http://schemas.microsoft.com/office/drawing/2014/main" id="{690C3981-B9F2-97DB-E617-CCC858E7ECBC}"/>
              </a:ext>
            </a:extLst>
          </p:cNvPr>
          <p:cNvSpPr/>
          <p:nvPr/>
        </p:nvSpPr>
        <p:spPr>
          <a:xfrm>
            <a:off x="11631252" y="5970693"/>
            <a:ext cx="1396810" cy="152663"/>
          </a:xfrm>
          <a:custGeom>
            <a:avLst/>
            <a:gdLst/>
            <a:ahLst/>
            <a:cxnLst/>
            <a:rect l="l" t="t" r="r" b="b"/>
            <a:pathLst>
              <a:path w="448304" h="48997">
                <a:moveTo>
                  <a:pt x="0" y="0"/>
                </a:moveTo>
                <a:lnTo>
                  <a:pt x="448304" y="0"/>
                </a:lnTo>
                <a:lnTo>
                  <a:pt x="448304" y="48997"/>
                </a:lnTo>
                <a:lnTo>
                  <a:pt x="0" y="48997"/>
                </a:lnTo>
                <a:close/>
              </a:path>
            </a:pathLst>
          </a:custGeom>
          <a:solidFill>
            <a:srgbClr val="FFFFFF"/>
          </a:solidFill>
        </p:spPr>
        <p:txBody>
          <a:bodyPr/>
          <a:lstStyle/>
          <a:p>
            <a:endParaRPr lang="en-US"/>
          </a:p>
        </p:txBody>
      </p:sp>
      <p:sp>
        <p:nvSpPr>
          <p:cNvPr id="99" name="Freeform 14">
            <a:extLst>
              <a:ext uri="{FF2B5EF4-FFF2-40B4-BE49-F238E27FC236}">
                <a16:creationId xmlns:a16="http://schemas.microsoft.com/office/drawing/2014/main" id="{98F0757E-B71E-C6B4-82AB-AF79351E8B8A}"/>
              </a:ext>
            </a:extLst>
          </p:cNvPr>
          <p:cNvSpPr/>
          <p:nvPr/>
        </p:nvSpPr>
        <p:spPr>
          <a:xfrm>
            <a:off x="11631252" y="6179456"/>
            <a:ext cx="1396810" cy="152663"/>
          </a:xfrm>
          <a:custGeom>
            <a:avLst/>
            <a:gdLst/>
            <a:ahLst/>
            <a:cxnLst/>
            <a:rect l="l" t="t" r="r" b="b"/>
            <a:pathLst>
              <a:path w="448304" h="48997">
                <a:moveTo>
                  <a:pt x="0" y="0"/>
                </a:moveTo>
                <a:lnTo>
                  <a:pt x="448304" y="0"/>
                </a:lnTo>
                <a:lnTo>
                  <a:pt x="448304" y="48997"/>
                </a:lnTo>
                <a:lnTo>
                  <a:pt x="0" y="48997"/>
                </a:lnTo>
                <a:close/>
              </a:path>
            </a:pathLst>
          </a:custGeom>
          <a:solidFill>
            <a:srgbClr val="FFFFFF"/>
          </a:solidFill>
        </p:spPr>
        <p:txBody>
          <a:bodyPr/>
          <a:lstStyle/>
          <a:p>
            <a:endParaRPr lang="en-US"/>
          </a:p>
        </p:txBody>
      </p:sp>
      <p:sp>
        <p:nvSpPr>
          <p:cNvPr id="101" name="Freeform 17">
            <a:extLst>
              <a:ext uri="{FF2B5EF4-FFF2-40B4-BE49-F238E27FC236}">
                <a16:creationId xmlns:a16="http://schemas.microsoft.com/office/drawing/2014/main" id="{F0E701D0-7E02-B6FA-9186-C9A550E49485}"/>
              </a:ext>
            </a:extLst>
          </p:cNvPr>
          <p:cNvSpPr/>
          <p:nvPr/>
        </p:nvSpPr>
        <p:spPr>
          <a:xfrm>
            <a:off x="11631252" y="6386832"/>
            <a:ext cx="1396810" cy="152663"/>
          </a:xfrm>
          <a:custGeom>
            <a:avLst/>
            <a:gdLst/>
            <a:ahLst/>
            <a:cxnLst/>
            <a:rect l="l" t="t" r="r" b="b"/>
            <a:pathLst>
              <a:path w="448304" h="48997">
                <a:moveTo>
                  <a:pt x="0" y="0"/>
                </a:moveTo>
                <a:lnTo>
                  <a:pt x="448304" y="0"/>
                </a:lnTo>
                <a:lnTo>
                  <a:pt x="448304" y="48997"/>
                </a:lnTo>
                <a:lnTo>
                  <a:pt x="0" y="48997"/>
                </a:lnTo>
                <a:close/>
              </a:path>
            </a:pathLst>
          </a:custGeom>
          <a:solidFill>
            <a:srgbClr val="FFFFFF"/>
          </a:solidFill>
        </p:spPr>
        <p:txBody>
          <a:bodyPr/>
          <a:lstStyle/>
          <a:p>
            <a:endParaRPr lang="en-US"/>
          </a:p>
        </p:txBody>
      </p:sp>
      <p:sp>
        <p:nvSpPr>
          <p:cNvPr id="103" name="Freeform 20">
            <a:extLst>
              <a:ext uri="{FF2B5EF4-FFF2-40B4-BE49-F238E27FC236}">
                <a16:creationId xmlns:a16="http://schemas.microsoft.com/office/drawing/2014/main" id="{3143FC76-A62A-58B1-B5A7-36F2932099E0}"/>
              </a:ext>
            </a:extLst>
          </p:cNvPr>
          <p:cNvSpPr/>
          <p:nvPr/>
        </p:nvSpPr>
        <p:spPr>
          <a:xfrm>
            <a:off x="11631252" y="6594209"/>
            <a:ext cx="1396810" cy="152663"/>
          </a:xfrm>
          <a:custGeom>
            <a:avLst/>
            <a:gdLst/>
            <a:ahLst/>
            <a:cxnLst/>
            <a:rect l="l" t="t" r="r" b="b"/>
            <a:pathLst>
              <a:path w="448304" h="48997">
                <a:moveTo>
                  <a:pt x="0" y="0"/>
                </a:moveTo>
                <a:lnTo>
                  <a:pt x="448304" y="0"/>
                </a:lnTo>
                <a:lnTo>
                  <a:pt x="448304" y="48997"/>
                </a:lnTo>
                <a:lnTo>
                  <a:pt x="0" y="48997"/>
                </a:lnTo>
                <a:close/>
              </a:path>
            </a:pathLst>
          </a:custGeom>
          <a:solidFill>
            <a:srgbClr val="FFFFFF"/>
          </a:solidFill>
        </p:spPr>
        <p:txBody>
          <a:bodyPr/>
          <a:lstStyle/>
          <a:p>
            <a:endParaRPr lang="en-US"/>
          </a:p>
        </p:txBody>
      </p:sp>
      <p:sp>
        <p:nvSpPr>
          <p:cNvPr id="105" name="Freeform 23">
            <a:extLst>
              <a:ext uri="{FF2B5EF4-FFF2-40B4-BE49-F238E27FC236}">
                <a16:creationId xmlns:a16="http://schemas.microsoft.com/office/drawing/2014/main" id="{EA332050-22C8-4800-F171-F30F28F73EBC}"/>
              </a:ext>
            </a:extLst>
          </p:cNvPr>
          <p:cNvSpPr/>
          <p:nvPr/>
        </p:nvSpPr>
        <p:spPr>
          <a:xfrm>
            <a:off x="11631252" y="6801585"/>
            <a:ext cx="1396810" cy="152663"/>
          </a:xfrm>
          <a:custGeom>
            <a:avLst/>
            <a:gdLst/>
            <a:ahLst/>
            <a:cxnLst/>
            <a:rect l="l" t="t" r="r" b="b"/>
            <a:pathLst>
              <a:path w="448304" h="48997">
                <a:moveTo>
                  <a:pt x="0" y="0"/>
                </a:moveTo>
                <a:lnTo>
                  <a:pt x="448304" y="0"/>
                </a:lnTo>
                <a:lnTo>
                  <a:pt x="448304" y="48997"/>
                </a:lnTo>
                <a:lnTo>
                  <a:pt x="0" y="48997"/>
                </a:lnTo>
                <a:close/>
              </a:path>
            </a:pathLst>
          </a:custGeom>
          <a:solidFill>
            <a:srgbClr val="FFFFFF"/>
          </a:solidFill>
        </p:spPr>
        <p:txBody>
          <a:bodyPr/>
          <a:lstStyle/>
          <a:p>
            <a:endParaRPr lang="en-US"/>
          </a:p>
        </p:txBody>
      </p:sp>
      <p:sp>
        <p:nvSpPr>
          <p:cNvPr id="107" name="Freeform 26">
            <a:extLst>
              <a:ext uri="{FF2B5EF4-FFF2-40B4-BE49-F238E27FC236}">
                <a16:creationId xmlns:a16="http://schemas.microsoft.com/office/drawing/2014/main" id="{A5096EA5-0A3A-6AE4-F436-929DD0E272FE}"/>
              </a:ext>
            </a:extLst>
          </p:cNvPr>
          <p:cNvSpPr/>
          <p:nvPr/>
        </p:nvSpPr>
        <p:spPr>
          <a:xfrm>
            <a:off x="11631252" y="7008962"/>
            <a:ext cx="1396810" cy="152663"/>
          </a:xfrm>
          <a:custGeom>
            <a:avLst/>
            <a:gdLst/>
            <a:ahLst/>
            <a:cxnLst/>
            <a:rect l="l" t="t" r="r" b="b"/>
            <a:pathLst>
              <a:path w="448304" h="48997">
                <a:moveTo>
                  <a:pt x="0" y="0"/>
                </a:moveTo>
                <a:lnTo>
                  <a:pt x="448304" y="0"/>
                </a:lnTo>
                <a:lnTo>
                  <a:pt x="448304" y="48997"/>
                </a:lnTo>
                <a:lnTo>
                  <a:pt x="0" y="48997"/>
                </a:lnTo>
                <a:close/>
              </a:path>
            </a:pathLst>
          </a:custGeom>
          <a:solidFill>
            <a:srgbClr val="FFFFFF"/>
          </a:solidFill>
        </p:spPr>
        <p:txBody>
          <a:bodyPr/>
          <a:lstStyle/>
          <a:p>
            <a:endParaRPr lang="en-US"/>
          </a:p>
        </p:txBody>
      </p:sp>
      <p:sp>
        <p:nvSpPr>
          <p:cNvPr id="109" name="Freeform 29">
            <a:extLst>
              <a:ext uri="{FF2B5EF4-FFF2-40B4-BE49-F238E27FC236}">
                <a16:creationId xmlns:a16="http://schemas.microsoft.com/office/drawing/2014/main" id="{A7BF579A-46E1-0701-CCE5-2900BD77ADC0}"/>
              </a:ext>
            </a:extLst>
          </p:cNvPr>
          <p:cNvSpPr/>
          <p:nvPr/>
        </p:nvSpPr>
        <p:spPr>
          <a:xfrm>
            <a:off x="11631252" y="7216339"/>
            <a:ext cx="1396810" cy="152663"/>
          </a:xfrm>
          <a:custGeom>
            <a:avLst/>
            <a:gdLst/>
            <a:ahLst/>
            <a:cxnLst/>
            <a:rect l="l" t="t" r="r" b="b"/>
            <a:pathLst>
              <a:path w="448304" h="48997">
                <a:moveTo>
                  <a:pt x="0" y="0"/>
                </a:moveTo>
                <a:lnTo>
                  <a:pt x="448304" y="0"/>
                </a:lnTo>
                <a:lnTo>
                  <a:pt x="448304" y="48997"/>
                </a:lnTo>
                <a:lnTo>
                  <a:pt x="0" y="48997"/>
                </a:lnTo>
                <a:close/>
              </a:path>
            </a:pathLst>
          </a:custGeom>
          <a:solidFill>
            <a:srgbClr val="FFFFFF"/>
          </a:solidFill>
        </p:spPr>
        <p:txBody>
          <a:bodyPr/>
          <a:lstStyle/>
          <a:p>
            <a:endParaRPr lang="en-US"/>
          </a:p>
        </p:txBody>
      </p:sp>
      <p:sp>
        <p:nvSpPr>
          <p:cNvPr id="111" name="Freeform 32">
            <a:extLst>
              <a:ext uri="{FF2B5EF4-FFF2-40B4-BE49-F238E27FC236}">
                <a16:creationId xmlns:a16="http://schemas.microsoft.com/office/drawing/2014/main" id="{EB8BD4B2-48CB-168A-037E-BBDE51B326C0}"/>
              </a:ext>
            </a:extLst>
          </p:cNvPr>
          <p:cNvSpPr/>
          <p:nvPr/>
        </p:nvSpPr>
        <p:spPr>
          <a:xfrm>
            <a:off x="11631252" y="7423716"/>
            <a:ext cx="1396810" cy="152663"/>
          </a:xfrm>
          <a:custGeom>
            <a:avLst/>
            <a:gdLst/>
            <a:ahLst/>
            <a:cxnLst/>
            <a:rect l="l" t="t" r="r" b="b"/>
            <a:pathLst>
              <a:path w="448304" h="48997">
                <a:moveTo>
                  <a:pt x="0" y="0"/>
                </a:moveTo>
                <a:lnTo>
                  <a:pt x="448304" y="0"/>
                </a:lnTo>
                <a:lnTo>
                  <a:pt x="448304" y="48997"/>
                </a:lnTo>
                <a:lnTo>
                  <a:pt x="0" y="48997"/>
                </a:lnTo>
                <a:close/>
              </a:path>
            </a:pathLst>
          </a:custGeom>
          <a:solidFill>
            <a:srgbClr val="FFFFFF"/>
          </a:solidFill>
        </p:spPr>
        <p:txBody>
          <a:bodyPr/>
          <a:lstStyle/>
          <a:p>
            <a:endParaRPr lang="en-US"/>
          </a:p>
        </p:txBody>
      </p:sp>
      <p:sp>
        <p:nvSpPr>
          <p:cNvPr id="113" name="Freeform 35">
            <a:extLst>
              <a:ext uri="{FF2B5EF4-FFF2-40B4-BE49-F238E27FC236}">
                <a16:creationId xmlns:a16="http://schemas.microsoft.com/office/drawing/2014/main" id="{9748BCEB-44A0-C8F8-2111-9377CD0ACCD9}"/>
              </a:ext>
            </a:extLst>
          </p:cNvPr>
          <p:cNvSpPr/>
          <p:nvPr/>
        </p:nvSpPr>
        <p:spPr>
          <a:xfrm>
            <a:off x="11538303" y="7666997"/>
            <a:ext cx="1396810" cy="152663"/>
          </a:xfrm>
          <a:custGeom>
            <a:avLst/>
            <a:gdLst/>
            <a:ahLst/>
            <a:cxnLst/>
            <a:rect l="l" t="t" r="r" b="b"/>
            <a:pathLst>
              <a:path w="448304" h="48997">
                <a:moveTo>
                  <a:pt x="0" y="0"/>
                </a:moveTo>
                <a:lnTo>
                  <a:pt x="448304" y="0"/>
                </a:lnTo>
                <a:lnTo>
                  <a:pt x="448304" y="48997"/>
                </a:lnTo>
                <a:lnTo>
                  <a:pt x="0" y="48997"/>
                </a:lnTo>
                <a:close/>
              </a:path>
            </a:pathLst>
          </a:custGeom>
          <a:solidFill>
            <a:srgbClr val="FFFFFF"/>
          </a:solidFill>
        </p:spPr>
        <p:txBody>
          <a:bodyPr/>
          <a:lstStyle/>
          <a:p>
            <a:endParaRPr lang="en-US"/>
          </a:p>
        </p:txBody>
      </p:sp>
      <p:sp>
        <p:nvSpPr>
          <p:cNvPr id="115" name="TextBox 43">
            <a:extLst>
              <a:ext uri="{FF2B5EF4-FFF2-40B4-BE49-F238E27FC236}">
                <a16:creationId xmlns:a16="http://schemas.microsoft.com/office/drawing/2014/main" id="{7C581E3D-0880-0886-F9E8-7E7E203CAC0A}"/>
              </a:ext>
            </a:extLst>
          </p:cNvPr>
          <p:cNvSpPr txBox="1"/>
          <p:nvPr/>
        </p:nvSpPr>
        <p:spPr>
          <a:xfrm>
            <a:off x="11714111" y="5949557"/>
            <a:ext cx="627871" cy="1341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48"/>
              </a:lnSpc>
            </a:pPr>
            <a:r>
              <a:rPr lang="en-US" sz="82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Emily Carter</a:t>
            </a:r>
          </a:p>
        </p:txBody>
      </p:sp>
      <p:sp>
        <p:nvSpPr>
          <p:cNvPr id="117" name="TextBox 44">
            <a:extLst>
              <a:ext uri="{FF2B5EF4-FFF2-40B4-BE49-F238E27FC236}">
                <a16:creationId xmlns:a16="http://schemas.microsoft.com/office/drawing/2014/main" id="{9C5E3EA6-3051-CBED-CAEE-EDFD7C83329E}"/>
              </a:ext>
            </a:extLst>
          </p:cNvPr>
          <p:cNvSpPr txBox="1"/>
          <p:nvPr/>
        </p:nvSpPr>
        <p:spPr>
          <a:xfrm>
            <a:off x="11639788" y="6176717"/>
            <a:ext cx="1107349" cy="1299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48"/>
              </a:lnSpc>
            </a:pPr>
            <a:r>
              <a:rPr lang="en-US" sz="82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Michael Reynolds</a:t>
            </a:r>
          </a:p>
        </p:txBody>
      </p:sp>
      <p:sp>
        <p:nvSpPr>
          <p:cNvPr id="119" name="TextBox 45">
            <a:extLst>
              <a:ext uri="{FF2B5EF4-FFF2-40B4-BE49-F238E27FC236}">
                <a16:creationId xmlns:a16="http://schemas.microsoft.com/office/drawing/2014/main" id="{62A646D3-C376-778E-39AD-608AC23EE2F1}"/>
              </a:ext>
            </a:extLst>
          </p:cNvPr>
          <p:cNvSpPr txBox="1"/>
          <p:nvPr/>
        </p:nvSpPr>
        <p:spPr>
          <a:xfrm>
            <a:off x="11646266" y="6377814"/>
            <a:ext cx="876773" cy="1299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48"/>
              </a:lnSpc>
            </a:pPr>
            <a:r>
              <a:rPr lang="en-US" sz="82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Sarah Bennett</a:t>
            </a:r>
          </a:p>
        </p:txBody>
      </p:sp>
      <p:sp>
        <p:nvSpPr>
          <p:cNvPr id="121" name="TextBox 46">
            <a:extLst>
              <a:ext uri="{FF2B5EF4-FFF2-40B4-BE49-F238E27FC236}">
                <a16:creationId xmlns:a16="http://schemas.microsoft.com/office/drawing/2014/main" id="{C488F666-09E2-E521-5B87-990928A0323A}"/>
              </a:ext>
            </a:extLst>
          </p:cNvPr>
          <p:cNvSpPr txBox="1"/>
          <p:nvPr/>
        </p:nvSpPr>
        <p:spPr>
          <a:xfrm>
            <a:off x="11646266" y="6586855"/>
            <a:ext cx="878749" cy="1299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48"/>
              </a:lnSpc>
            </a:pPr>
            <a:r>
              <a:rPr lang="en-US" sz="82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Daniel Foster</a:t>
            </a:r>
          </a:p>
        </p:txBody>
      </p:sp>
      <p:sp>
        <p:nvSpPr>
          <p:cNvPr id="123" name="TextBox 47">
            <a:extLst>
              <a:ext uri="{FF2B5EF4-FFF2-40B4-BE49-F238E27FC236}">
                <a16:creationId xmlns:a16="http://schemas.microsoft.com/office/drawing/2014/main" id="{4E8330FC-F99D-0A86-9975-9499F1F652EE}"/>
              </a:ext>
            </a:extLst>
          </p:cNvPr>
          <p:cNvSpPr txBox="1"/>
          <p:nvPr/>
        </p:nvSpPr>
        <p:spPr>
          <a:xfrm>
            <a:off x="11714111" y="6815954"/>
            <a:ext cx="954949" cy="1306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48"/>
              </a:lnSpc>
            </a:pPr>
            <a:r>
              <a:rPr lang="en-US" sz="82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Lauren Mitchell</a:t>
            </a:r>
          </a:p>
        </p:txBody>
      </p:sp>
      <p:sp>
        <p:nvSpPr>
          <p:cNvPr id="125" name="TextBox 48">
            <a:extLst>
              <a:ext uri="{FF2B5EF4-FFF2-40B4-BE49-F238E27FC236}">
                <a16:creationId xmlns:a16="http://schemas.microsoft.com/office/drawing/2014/main" id="{08C0872E-A4EB-64FD-7F03-F4B9D90D5F21}"/>
              </a:ext>
            </a:extLst>
          </p:cNvPr>
          <p:cNvSpPr txBox="1"/>
          <p:nvPr/>
        </p:nvSpPr>
        <p:spPr>
          <a:xfrm>
            <a:off x="11493179" y="7031653"/>
            <a:ext cx="1396810" cy="1299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48"/>
              </a:lnSpc>
            </a:pPr>
            <a:r>
              <a:rPr lang="en-US" sz="82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Christopher Hayes</a:t>
            </a:r>
          </a:p>
        </p:txBody>
      </p:sp>
      <p:sp>
        <p:nvSpPr>
          <p:cNvPr id="127" name="TextBox 49">
            <a:extLst>
              <a:ext uri="{FF2B5EF4-FFF2-40B4-BE49-F238E27FC236}">
                <a16:creationId xmlns:a16="http://schemas.microsoft.com/office/drawing/2014/main" id="{76DC3E28-C9B3-C5C5-056C-23939BB5C093}"/>
              </a:ext>
            </a:extLst>
          </p:cNvPr>
          <p:cNvSpPr txBox="1"/>
          <p:nvPr/>
        </p:nvSpPr>
        <p:spPr>
          <a:xfrm>
            <a:off x="11714111" y="7205489"/>
            <a:ext cx="954949" cy="1299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48"/>
              </a:lnSpc>
            </a:pPr>
            <a:r>
              <a:rPr lang="en-US" sz="82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Megan Sullivan</a:t>
            </a:r>
          </a:p>
        </p:txBody>
      </p:sp>
      <p:sp>
        <p:nvSpPr>
          <p:cNvPr id="129" name="TextBox 50">
            <a:extLst>
              <a:ext uri="{FF2B5EF4-FFF2-40B4-BE49-F238E27FC236}">
                <a16:creationId xmlns:a16="http://schemas.microsoft.com/office/drawing/2014/main" id="{7B724468-20FD-C333-B713-9290B92DB160}"/>
              </a:ext>
            </a:extLst>
          </p:cNvPr>
          <p:cNvSpPr txBox="1"/>
          <p:nvPr/>
        </p:nvSpPr>
        <p:spPr>
          <a:xfrm>
            <a:off x="11538303" y="7466538"/>
            <a:ext cx="1130755" cy="1299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48"/>
              </a:lnSpc>
            </a:pPr>
            <a:r>
              <a:rPr lang="en-US" sz="82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Andrew Collins</a:t>
            </a:r>
          </a:p>
        </p:txBody>
      </p:sp>
      <p:sp>
        <p:nvSpPr>
          <p:cNvPr id="131" name="TextBox 51">
            <a:extLst>
              <a:ext uri="{FF2B5EF4-FFF2-40B4-BE49-F238E27FC236}">
                <a16:creationId xmlns:a16="http://schemas.microsoft.com/office/drawing/2014/main" id="{0412C1C6-9E5B-5E3E-1674-E13DE48A1FDC}"/>
              </a:ext>
            </a:extLst>
          </p:cNvPr>
          <p:cNvSpPr txBox="1"/>
          <p:nvPr/>
        </p:nvSpPr>
        <p:spPr>
          <a:xfrm>
            <a:off x="11626205" y="7662568"/>
            <a:ext cx="954949" cy="1299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48"/>
              </a:lnSpc>
            </a:pPr>
            <a:r>
              <a:rPr lang="en-US" sz="82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Nicole Harrison</a:t>
            </a:r>
          </a:p>
        </p:txBody>
      </p:sp>
      <p:sp>
        <p:nvSpPr>
          <p:cNvPr id="133" name="Freeform 29">
            <a:extLst>
              <a:ext uri="{FF2B5EF4-FFF2-40B4-BE49-F238E27FC236}">
                <a16:creationId xmlns:a16="http://schemas.microsoft.com/office/drawing/2014/main" id="{51402034-BECC-4DAA-2C77-BC035C850804}"/>
              </a:ext>
            </a:extLst>
          </p:cNvPr>
          <p:cNvSpPr/>
          <p:nvPr/>
        </p:nvSpPr>
        <p:spPr>
          <a:xfrm>
            <a:off x="11663224" y="7809991"/>
            <a:ext cx="1396810" cy="152663"/>
          </a:xfrm>
          <a:custGeom>
            <a:avLst/>
            <a:gdLst/>
            <a:ahLst/>
            <a:cxnLst/>
            <a:rect l="l" t="t" r="r" b="b"/>
            <a:pathLst>
              <a:path w="448304" h="48997">
                <a:moveTo>
                  <a:pt x="0" y="0"/>
                </a:moveTo>
                <a:lnTo>
                  <a:pt x="448304" y="0"/>
                </a:lnTo>
                <a:lnTo>
                  <a:pt x="448304" y="48997"/>
                </a:lnTo>
                <a:lnTo>
                  <a:pt x="0" y="48997"/>
                </a:lnTo>
                <a:close/>
              </a:path>
            </a:pathLst>
          </a:custGeom>
          <a:solidFill>
            <a:srgbClr val="FFFFFF"/>
          </a:solidFill>
        </p:spPr>
        <p:txBody>
          <a:bodyPr/>
          <a:lstStyle/>
          <a:p>
            <a:endParaRPr lang="en-US"/>
          </a:p>
        </p:txBody>
      </p:sp>
      <p:sp>
        <p:nvSpPr>
          <p:cNvPr id="137" name="Arrow: Right 136">
            <a:extLst>
              <a:ext uri="{FF2B5EF4-FFF2-40B4-BE49-F238E27FC236}">
                <a16:creationId xmlns:a16="http://schemas.microsoft.com/office/drawing/2014/main" id="{B08BF4EF-B413-1FD8-FDAD-B4FA5BCE6EFD}"/>
              </a:ext>
            </a:extLst>
          </p:cNvPr>
          <p:cNvSpPr/>
          <p:nvPr/>
        </p:nvSpPr>
        <p:spPr>
          <a:xfrm>
            <a:off x="2158529" y="5181814"/>
            <a:ext cx="1143000" cy="542483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5D2F302E-87BC-6B13-C6CC-B8BBD7530D16}"/>
              </a:ext>
            </a:extLst>
          </p:cNvPr>
          <p:cNvSpPr txBox="1"/>
          <p:nvPr/>
        </p:nvSpPr>
        <p:spPr>
          <a:xfrm>
            <a:off x="4350937" y="867267"/>
            <a:ext cx="9144000" cy="605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>
              <a:lnSpc>
                <a:spcPts val="3499"/>
              </a:lnSpc>
            </a:pPr>
            <a:r>
              <a:rPr lang="en-US" sz="6000" b="1" u="sng" dirty="0">
                <a:solidFill>
                  <a:srgbClr val="9DE6FC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ADA Performance</a:t>
            </a:r>
          </a:p>
        </p:txBody>
      </p:sp>
    </p:spTree>
    <p:extLst>
      <p:ext uri="{BB962C8B-B14F-4D97-AF65-F5344CB8AC3E}">
        <p14:creationId xmlns:p14="http://schemas.microsoft.com/office/powerpoint/2010/main" val="3543198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3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4158" y="5905500"/>
            <a:ext cx="18253841" cy="3211183"/>
          </a:xfrm>
          <a:custGeom>
            <a:avLst/>
            <a:gdLst/>
            <a:ahLst/>
            <a:cxnLst/>
            <a:rect l="l" t="t" r="r" b="b"/>
            <a:pathLst>
              <a:path w="17209653" h="2431841">
                <a:moveTo>
                  <a:pt x="0" y="0"/>
                </a:moveTo>
                <a:lnTo>
                  <a:pt x="17209653" y="0"/>
                </a:lnTo>
                <a:lnTo>
                  <a:pt x="17209653" y="2431841"/>
                </a:lnTo>
                <a:lnTo>
                  <a:pt x="0" y="24318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7875" b="-42531"/>
            </a:stretch>
          </a:blipFill>
        </p:spPr>
        <p:txBody>
          <a:bodyPr/>
          <a:lstStyle/>
          <a:p>
            <a:endParaRPr lang="en-US" dirty="0"/>
          </a:p>
        </p:txBody>
      </p:sp>
      <p:grpSp>
        <p:nvGrpSpPr>
          <p:cNvPr id="3" name="Group 3"/>
          <p:cNvGrpSpPr/>
          <p:nvPr/>
        </p:nvGrpSpPr>
        <p:grpSpPr>
          <a:xfrm>
            <a:off x="152400" y="7429500"/>
            <a:ext cx="3339448" cy="1367842"/>
            <a:chOff x="0" y="119351"/>
            <a:chExt cx="812800" cy="169243"/>
          </a:xfrm>
        </p:grpSpPr>
        <p:sp>
          <p:nvSpPr>
            <p:cNvPr id="4" name="Freeform 4"/>
            <p:cNvSpPr/>
            <p:nvPr/>
          </p:nvSpPr>
          <p:spPr>
            <a:xfrm>
              <a:off x="0" y="210414"/>
              <a:ext cx="812800" cy="78180"/>
            </a:xfrm>
            <a:custGeom>
              <a:avLst/>
              <a:gdLst/>
              <a:ahLst/>
              <a:cxnLst/>
              <a:rect l="l" t="t" r="r" b="b"/>
              <a:pathLst>
                <a:path w="812800" h="78180">
                  <a:moveTo>
                    <a:pt x="0" y="0"/>
                  </a:moveTo>
                  <a:lnTo>
                    <a:pt x="812800" y="0"/>
                  </a:lnTo>
                  <a:lnTo>
                    <a:pt x="812800" y="78180"/>
                  </a:lnTo>
                  <a:lnTo>
                    <a:pt x="0" y="781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119351"/>
              <a:ext cx="812800" cy="1301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77"/>
                </a:lnSpc>
              </a:pPr>
              <a:endParaRPr dirty="0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5400601" y="448627"/>
            <a:ext cx="7486799" cy="1111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100"/>
              </a:lnSpc>
            </a:pPr>
            <a:r>
              <a:rPr lang="en-US" sz="6500" b="1">
                <a:solidFill>
                  <a:srgbClr val="9DE6FC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Dashboard Tables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14400" y="1643457"/>
            <a:ext cx="16459200" cy="25606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 b="1" u="sng" spc="42" dirty="0">
                <a:solidFill>
                  <a:srgbClr val="9DE6FC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ADA Performance</a:t>
            </a:r>
          </a:p>
          <a:p>
            <a:pPr marL="0" lvl="0" indent="0" algn="ctr">
              <a:lnSpc>
                <a:spcPct val="150000"/>
              </a:lnSpc>
              <a:spcBef>
                <a:spcPts val="600"/>
              </a:spcBef>
            </a:pPr>
            <a:r>
              <a:rPr lang="en-US" sz="3600" spc="33" dirty="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Summarizes your parish’s ADA performance, including revenue received, donor count, annual goal, and the amount currently over or under goal.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-533400" y="8346718"/>
            <a:ext cx="3456023" cy="2587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Parish Name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33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06E65CD-2932-67F8-2B5D-EC7FCE22B2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Picture 151">
            <a:extLst>
              <a:ext uri="{FF2B5EF4-FFF2-40B4-BE49-F238E27FC236}">
                <a16:creationId xmlns:a16="http://schemas.microsoft.com/office/drawing/2014/main" id="{C8F03404-3E2D-0132-42F4-5AF679D972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999" y="1943100"/>
            <a:ext cx="15791537" cy="7810868"/>
          </a:xfrm>
          <a:prstGeom prst="rect">
            <a:avLst/>
          </a:prstGeom>
        </p:spPr>
      </p:pic>
      <p:sp>
        <p:nvSpPr>
          <p:cNvPr id="154" name="Arrow: Right 153">
            <a:extLst>
              <a:ext uri="{FF2B5EF4-FFF2-40B4-BE49-F238E27FC236}">
                <a16:creationId xmlns:a16="http://schemas.microsoft.com/office/drawing/2014/main" id="{6A6045E3-5ED3-85F4-8F5E-62BB7FC495B5}"/>
              </a:ext>
            </a:extLst>
          </p:cNvPr>
          <p:cNvSpPr/>
          <p:nvPr/>
        </p:nvSpPr>
        <p:spPr>
          <a:xfrm rot="4224449">
            <a:off x="11517023" y="3861841"/>
            <a:ext cx="1458787" cy="89041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E18238E0-8063-59E2-4F72-0F390B4871B4}"/>
              </a:ext>
            </a:extLst>
          </p:cNvPr>
          <p:cNvSpPr txBox="1"/>
          <p:nvPr/>
        </p:nvSpPr>
        <p:spPr>
          <a:xfrm>
            <a:off x="4267200" y="1028700"/>
            <a:ext cx="9144000" cy="605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>
              <a:lnSpc>
                <a:spcPts val="3499"/>
              </a:lnSpc>
            </a:pPr>
            <a:r>
              <a:rPr lang="en-US" sz="6000" b="1" u="sng" dirty="0">
                <a:solidFill>
                  <a:srgbClr val="9DE6FC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Dashboard Tables</a:t>
            </a:r>
          </a:p>
        </p:txBody>
      </p:sp>
    </p:spTree>
    <p:extLst>
      <p:ext uri="{BB962C8B-B14F-4D97-AF65-F5344CB8AC3E}">
        <p14:creationId xmlns:p14="http://schemas.microsoft.com/office/powerpoint/2010/main" val="28953815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3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404737" y="2181646"/>
            <a:ext cx="9615273" cy="7617983"/>
          </a:xfrm>
          <a:custGeom>
            <a:avLst/>
            <a:gdLst/>
            <a:ahLst/>
            <a:cxnLst/>
            <a:rect l="l" t="t" r="r" b="b"/>
            <a:pathLst>
              <a:path w="9615273" h="7617983">
                <a:moveTo>
                  <a:pt x="0" y="0"/>
                </a:moveTo>
                <a:lnTo>
                  <a:pt x="9615272" y="0"/>
                </a:lnTo>
                <a:lnTo>
                  <a:pt x="9615272" y="7617982"/>
                </a:lnTo>
                <a:lnTo>
                  <a:pt x="0" y="76179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5400601" y="448627"/>
            <a:ext cx="7486799" cy="1111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100"/>
              </a:lnSpc>
            </a:pPr>
            <a:r>
              <a:rPr lang="en-US" sz="6500" b="1">
                <a:solidFill>
                  <a:srgbClr val="9DE6FC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Dashboard Tables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60873" y="1898582"/>
            <a:ext cx="5750046" cy="71481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74"/>
              </a:lnSpc>
            </a:pPr>
            <a:r>
              <a:rPr lang="en-US" sz="2499" b="1" u="sng" spc="42" dirty="0">
                <a:solidFill>
                  <a:srgbClr val="9DE6FC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Outstanding Pledges</a:t>
            </a:r>
          </a:p>
          <a:p>
            <a:pPr marL="571500" lvl="0" indent="-571500" algn="l">
              <a:buFont typeface="Arial" panose="020B0604020202020204" pitchFamily="34" charset="0"/>
              <a:buChar char="•"/>
            </a:pPr>
            <a:r>
              <a:rPr lang="en-US" sz="3600" spc="33" dirty="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Lists donors who still have an unpaid pledge balance. </a:t>
            </a:r>
          </a:p>
          <a:p>
            <a:pPr marL="571500" lvl="0" indent="-571500" algn="l">
              <a:buFont typeface="Arial" panose="020B0604020202020204" pitchFamily="34" charset="0"/>
              <a:buChar char="•"/>
            </a:pPr>
            <a:endParaRPr lang="en-US" sz="3600" spc="33" dirty="0">
              <a:solidFill>
                <a:srgbClr val="FFFFFF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571500" lvl="0" indent="-571500" algn="l">
              <a:buFont typeface="Arial" panose="020B0604020202020204" pitchFamily="34" charset="0"/>
              <a:buChar char="•"/>
            </a:pPr>
            <a:r>
              <a:rPr lang="en-US" sz="3600" spc="33" dirty="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A $0 pledge balance indicates that the commitment has been fully paid </a:t>
            </a:r>
          </a:p>
          <a:p>
            <a:pPr marL="571500" lvl="0" indent="-571500" algn="l">
              <a:buFont typeface="Arial" panose="020B0604020202020204" pitchFamily="34" charset="0"/>
              <a:buChar char="•"/>
            </a:pPr>
            <a:endParaRPr lang="en-US" sz="3600" spc="33" dirty="0">
              <a:solidFill>
                <a:srgbClr val="FFFFFF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571500" lvl="0" indent="-571500" algn="l">
              <a:buFont typeface="Arial" panose="020B0604020202020204" pitchFamily="34" charset="0"/>
              <a:buChar char="•"/>
            </a:pPr>
            <a:r>
              <a:rPr lang="en-US" sz="3600" spc="33" dirty="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Received amount is already included in total revenue.</a:t>
            </a:r>
          </a:p>
        </p:txBody>
      </p:sp>
      <p:sp>
        <p:nvSpPr>
          <p:cNvPr id="6" name="Freeform 11">
            <a:extLst>
              <a:ext uri="{FF2B5EF4-FFF2-40B4-BE49-F238E27FC236}">
                <a16:creationId xmlns:a16="http://schemas.microsoft.com/office/drawing/2014/main" id="{4C13B52C-FB2B-CD67-8104-7B0B5F328E5A}"/>
              </a:ext>
            </a:extLst>
          </p:cNvPr>
          <p:cNvSpPr/>
          <p:nvPr/>
        </p:nvSpPr>
        <p:spPr>
          <a:xfrm>
            <a:off x="7696200" y="3924300"/>
            <a:ext cx="2895600" cy="381000"/>
          </a:xfrm>
          <a:custGeom>
            <a:avLst/>
            <a:gdLst/>
            <a:ahLst/>
            <a:cxnLst/>
            <a:rect l="l" t="t" r="r" b="b"/>
            <a:pathLst>
              <a:path w="448304" h="48997">
                <a:moveTo>
                  <a:pt x="0" y="0"/>
                </a:moveTo>
                <a:lnTo>
                  <a:pt x="448304" y="0"/>
                </a:lnTo>
                <a:lnTo>
                  <a:pt x="448304" y="48997"/>
                </a:lnTo>
                <a:lnTo>
                  <a:pt x="0" y="48997"/>
                </a:lnTo>
                <a:close/>
              </a:path>
            </a:pathLst>
          </a:custGeom>
          <a:solidFill>
            <a:srgbClr val="FFFFFF"/>
          </a:solidFill>
        </p:spPr>
        <p:txBody>
          <a:bodyPr/>
          <a:lstStyle/>
          <a:p>
            <a:r>
              <a:rPr lang="en-US" dirty="0"/>
              <a:t>Frodo Baggins</a:t>
            </a:r>
          </a:p>
        </p:txBody>
      </p:sp>
      <p:sp>
        <p:nvSpPr>
          <p:cNvPr id="62" name="Freeform 11">
            <a:extLst>
              <a:ext uri="{FF2B5EF4-FFF2-40B4-BE49-F238E27FC236}">
                <a16:creationId xmlns:a16="http://schemas.microsoft.com/office/drawing/2014/main" id="{84327469-9C04-E06A-8F52-14A08FB65561}"/>
              </a:ext>
            </a:extLst>
          </p:cNvPr>
          <p:cNvSpPr/>
          <p:nvPr/>
        </p:nvSpPr>
        <p:spPr>
          <a:xfrm>
            <a:off x="7677955" y="6354495"/>
            <a:ext cx="2895600" cy="381000"/>
          </a:xfrm>
          <a:custGeom>
            <a:avLst/>
            <a:gdLst/>
            <a:ahLst/>
            <a:cxnLst/>
            <a:rect l="l" t="t" r="r" b="b"/>
            <a:pathLst>
              <a:path w="448304" h="48997">
                <a:moveTo>
                  <a:pt x="0" y="0"/>
                </a:moveTo>
                <a:lnTo>
                  <a:pt x="448304" y="0"/>
                </a:lnTo>
                <a:lnTo>
                  <a:pt x="448304" y="48997"/>
                </a:lnTo>
                <a:lnTo>
                  <a:pt x="0" y="48997"/>
                </a:lnTo>
                <a:close/>
              </a:path>
            </a:pathLst>
          </a:custGeom>
          <a:solidFill>
            <a:srgbClr val="FFFFFF"/>
          </a:solidFill>
        </p:spPr>
        <p:txBody>
          <a:bodyPr/>
          <a:lstStyle/>
          <a:p>
            <a:r>
              <a:rPr lang="en-US" dirty="0"/>
              <a:t>Lucy Pevensie</a:t>
            </a:r>
          </a:p>
        </p:txBody>
      </p:sp>
      <p:sp>
        <p:nvSpPr>
          <p:cNvPr id="64" name="Freeform 11">
            <a:extLst>
              <a:ext uri="{FF2B5EF4-FFF2-40B4-BE49-F238E27FC236}">
                <a16:creationId xmlns:a16="http://schemas.microsoft.com/office/drawing/2014/main" id="{3AB1C891-57FF-9802-07C5-9723030F11E4}"/>
              </a:ext>
            </a:extLst>
          </p:cNvPr>
          <p:cNvSpPr/>
          <p:nvPr/>
        </p:nvSpPr>
        <p:spPr>
          <a:xfrm>
            <a:off x="7696200" y="4927069"/>
            <a:ext cx="2895600" cy="381000"/>
          </a:xfrm>
          <a:custGeom>
            <a:avLst/>
            <a:gdLst/>
            <a:ahLst/>
            <a:cxnLst/>
            <a:rect l="l" t="t" r="r" b="b"/>
            <a:pathLst>
              <a:path w="448304" h="48997">
                <a:moveTo>
                  <a:pt x="0" y="0"/>
                </a:moveTo>
                <a:lnTo>
                  <a:pt x="448304" y="0"/>
                </a:lnTo>
                <a:lnTo>
                  <a:pt x="448304" y="48997"/>
                </a:lnTo>
                <a:lnTo>
                  <a:pt x="0" y="48997"/>
                </a:lnTo>
                <a:close/>
              </a:path>
            </a:pathLst>
          </a:custGeom>
          <a:solidFill>
            <a:srgbClr val="FFFFFF"/>
          </a:solidFill>
        </p:spPr>
        <p:txBody>
          <a:bodyPr/>
          <a:lstStyle/>
          <a:p>
            <a:r>
              <a:rPr lang="en-US" dirty="0"/>
              <a:t>Bilbo Baggins</a:t>
            </a:r>
          </a:p>
        </p:txBody>
      </p:sp>
      <p:sp>
        <p:nvSpPr>
          <p:cNvPr id="66" name="Freeform 11">
            <a:extLst>
              <a:ext uri="{FF2B5EF4-FFF2-40B4-BE49-F238E27FC236}">
                <a16:creationId xmlns:a16="http://schemas.microsoft.com/office/drawing/2014/main" id="{3758EEF2-EA81-F694-4487-4515ABBB5FDC}"/>
              </a:ext>
            </a:extLst>
          </p:cNvPr>
          <p:cNvSpPr/>
          <p:nvPr/>
        </p:nvSpPr>
        <p:spPr>
          <a:xfrm>
            <a:off x="7724420" y="5472638"/>
            <a:ext cx="2895600" cy="381000"/>
          </a:xfrm>
          <a:custGeom>
            <a:avLst/>
            <a:gdLst/>
            <a:ahLst/>
            <a:cxnLst/>
            <a:rect l="l" t="t" r="r" b="b"/>
            <a:pathLst>
              <a:path w="448304" h="48997">
                <a:moveTo>
                  <a:pt x="0" y="0"/>
                </a:moveTo>
                <a:lnTo>
                  <a:pt x="448304" y="0"/>
                </a:lnTo>
                <a:lnTo>
                  <a:pt x="448304" y="48997"/>
                </a:lnTo>
                <a:lnTo>
                  <a:pt x="0" y="48997"/>
                </a:lnTo>
                <a:close/>
              </a:path>
            </a:pathLst>
          </a:custGeom>
          <a:solidFill>
            <a:srgbClr val="FFFFFF"/>
          </a:solidFill>
        </p:spPr>
        <p:txBody>
          <a:bodyPr/>
          <a:lstStyle/>
          <a:p>
            <a:r>
              <a:rPr lang="en-US" dirty="0"/>
              <a:t>Peregrin Took</a:t>
            </a:r>
          </a:p>
        </p:txBody>
      </p:sp>
      <p:sp>
        <p:nvSpPr>
          <p:cNvPr id="68" name="Freeform 11">
            <a:extLst>
              <a:ext uri="{FF2B5EF4-FFF2-40B4-BE49-F238E27FC236}">
                <a16:creationId xmlns:a16="http://schemas.microsoft.com/office/drawing/2014/main" id="{413D4166-8E94-A9A1-D6B1-AFD209D943E5}"/>
              </a:ext>
            </a:extLst>
          </p:cNvPr>
          <p:cNvSpPr/>
          <p:nvPr/>
        </p:nvSpPr>
        <p:spPr>
          <a:xfrm>
            <a:off x="7665076" y="5899384"/>
            <a:ext cx="2895600" cy="381000"/>
          </a:xfrm>
          <a:custGeom>
            <a:avLst/>
            <a:gdLst/>
            <a:ahLst/>
            <a:cxnLst/>
            <a:rect l="l" t="t" r="r" b="b"/>
            <a:pathLst>
              <a:path w="448304" h="48997">
                <a:moveTo>
                  <a:pt x="0" y="0"/>
                </a:moveTo>
                <a:lnTo>
                  <a:pt x="448304" y="0"/>
                </a:lnTo>
                <a:lnTo>
                  <a:pt x="448304" y="48997"/>
                </a:lnTo>
                <a:lnTo>
                  <a:pt x="0" y="48997"/>
                </a:lnTo>
                <a:close/>
              </a:path>
            </a:pathLst>
          </a:custGeom>
          <a:solidFill>
            <a:srgbClr val="FFFFFF"/>
          </a:solidFill>
        </p:spPr>
        <p:txBody>
          <a:bodyPr/>
          <a:lstStyle/>
          <a:p>
            <a:r>
              <a:rPr lang="en-US" dirty="0"/>
              <a:t>Edmund Pevensie</a:t>
            </a:r>
          </a:p>
        </p:txBody>
      </p:sp>
      <p:sp>
        <p:nvSpPr>
          <p:cNvPr id="70" name="Freeform 11">
            <a:extLst>
              <a:ext uri="{FF2B5EF4-FFF2-40B4-BE49-F238E27FC236}">
                <a16:creationId xmlns:a16="http://schemas.microsoft.com/office/drawing/2014/main" id="{427E40BB-5B38-EF50-533D-FF6FEFDEE40E}"/>
              </a:ext>
            </a:extLst>
          </p:cNvPr>
          <p:cNvSpPr/>
          <p:nvPr/>
        </p:nvSpPr>
        <p:spPr>
          <a:xfrm>
            <a:off x="7677955" y="4425157"/>
            <a:ext cx="2895600" cy="381000"/>
          </a:xfrm>
          <a:custGeom>
            <a:avLst/>
            <a:gdLst/>
            <a:ahLst/>
            <a:cxnLst/>
            <a:rect l="l" t="t" r="r" b="b"/>
            <a:pathLst>
              <a:path w="448304" h="48997">
                <a:moveTo>
                  <a:pt x="0" y="0"/>
                </a:moveTo>
                <a:lnTo>
                  <a:pt x="448304" y="0"/>
                </a:lnTo>
                <a:lnTo>
                  <a:pt x="448304" y="48997"/>
                </a:lnTo>
                <a:lnTo>
                  <a:pt x="0" y="48997"/>
                </a:lnTo>
                <a:close/>
              </a:path>
            </a:pathLst>
          </a:custGeom>
          <a:solidFill>
            <a:srgbClr val="FFFFFF"/>
          </a:solidFill>
        </p:spPr>
        <p:txBody>
          <a:bodyPr/>
          <a:lstStyle/>
          <a:p>
            <a:r>
              <a:rPr lang="en-US" dirty="0"/>
              <a:t>Samwise Gamgee</a:t>
            </a:r>
          </a:p>
        </p:txBody>
      </p:sp>
      <p:sp>
        <p:nvSpPr>
          <p:cNvPr id="72" name="Freeform 11">
            <a:extLst>
              <a:ext uri="{FF2B5EF4-FFF2-40B4-BE49-F238E27FC236}">
                <a16:creationId xmlns:a16="http://schemas.microsoft.com/office/drawing/2014/main" id="{45D4BC5F-EFF9-295A-2FF4-9BEF5170C869}"/>
              </a:ext>
            </a:extLst>
          </p:cNvPr>
          <p:cNvSpPr/>
          <p:nvPr/>
        </p:nvSpPr>
        <p:spPr>
          <a:xfrm>
            <a:off x="7677955" y="6900064"/>
            <a:ext cx="2895600" cy="381000"/>
          </a:xfrm>
          <a:custGeom>
            <a:avLst/>
            <a:gdLst/>
            <a:ahLst/>
            <a:cxnLst/>
            <a:rect l="l" t="t" r="r" b="b"/>
            <a:pathLst>
              <a:path w="448304" h="48997">
                <a:moveTo>
                  <a:pt x="0" y="0"/>
                </a:moveTo>
                <a:lnTo>
                  <a:pt x="448304" y="0"/>
                </a:lnTo>
                <a:lnTo>
                  <a:pt x="448304" y="48997"/>
                </a:lnTo>
                <a:lnTo>
                  <a:pt x="0" y="48997"/>
                </a:lnTo>
                <a:close/>
              </a:path>
            </a:pathLst>
          </a:custGeom>
          <a:solidFill>
            <a:srgbClr val="FFFFFF"/>
          </a:solidFill>
        </p:spPr>
        <p:txBody>
          <a:bodyPr/>
          <a:lstStyle/>
          <a:p>
            <a:r>
              <a:rPr lang="en-US" dirty="0"/>
              <a:t>Mrs. B. Beaver</a:t>
            </a:r>
          </a:p>
        </p:txBody>
      </p:sp>
      <p:sp>
        <p:nvSpPr>
          <p:cNvPr id="74" name="Freeform 11">
            <a:extLst>
              <a:ext uri="{FF2B5EF4-FFF2-40B4-BE49-F238E27FC236}">
                <a16:creationId xmlns:a16="http://schemas.microsoft.com/office/drawing/2014/main" id="{C8446B4F-B127-79CD-F5E9-49484DB43B2B}"/>
              </a:ext>
            </a:extLst>
          </p:cNvPr>
          <p:cNvSpPr/>
          <p:nvPr/>
        </p:nvSpPr>
        <p:spPr>
          <a:xfrm>
            <a:off x="7665076" y="7405792"/>
            <a:ext cx="2895600" cy="381000"/>
          </a:xfrm>
          <a:custGeom>
            <a:avLst/>
            <a:gdLst/>
            <a:ahLst/>
            <a:cxnLst/>
            <a:rect l="l" t="t" r="r" b="b"/>
            <a:pathLst>
              <a:path w="448304" h="48997">
                <a:moveTo>
                  <a:pt x="0" y="0"/>
                </a:moveTo>
                <a:lnTo>
                  <a:pt x="448304" y="0"/>
                </a:lnTo>
                <a:lnTo>
                  <a:pt x="448304" y="48997"/>
                </a:lnTo>
                <a:lnTo>
                  <a:pt x="0" y="48997"/>
                </a:lnTo>
                <a:close/>
              </a:path>
            </a:pathLst>
          </a:custGeom>
          <a:solidFill>
            <a:srgbClr val="FFFFFF"/>
          </a:solidFill>
        </p:spPr>
        <p:txBody>
          <a:bodyPr/>
          <a:lstStyle/>
          <a:p>
            <a:r>
              <a:rPr lang="en-US" dirty="0"/>
              <a:t>Mr. </a:t>
            </a:r>
            <a:r>
              <a:rPr lang="en-US" dirty="0" err="1"/>
              <a:t>Tummus</a:t>
            </a:r>
            <a:endParaRPr lang="en-US" dirty="0"/>
          </a:p>
        </p:txBody>
      </p:sp>
      <p:sp>
        <p:nvSpPr>
          <p:cNvPr id="76" name="Freeform 11">
            <a:extLst>
              <a:ext uri="{FF2B5EF4-FFF2-40B4-BE49-F238E27FC236}">
                <a16:creationId xmlns:a16="http://schemas.microsoft.com/office/drawing/2014/main" id="{9F7ED05D-2F4F-C6F1-B205-31541CA833DF}"/>
              </a:ext>
            </a:extLst>
          </p:cNvPr>
          <p:cNvSpPr/>
          <p:nvPr/>
        </p:nvSpPr>
        <p:spPr>
          <a:xfrm>
            <a:off x="7636321" y="7893252"/>
            <a:ext cx="2895600" cy="381000"/>
          </a:xfrm>
          <a:custGeom>
            <a:avLst/>
            <a:gdLst/>
            <a:ahLst/>
            <a:cxnLst/>
            <a:rect l="l" t="t" r="r" b="b"/>
            <a:pathLst>
              <a:path w="448304" h="48997">
                <a:moveTo>
                  <a:pt x="0" y="0"/>
                </a:moveTo>
                <a:lnTo>
                  <a:pt x="448304" y="0"/>
                </a:lnTo>
                <a:lnTo>
                  <a:pt x="448304" y="48997"/>
                </a:lnTo>
                <a:lnTo>
                  <a:pt x="0" y="48997"/>
                </a:lnTo>
                <a:close/>
              </a:path>
            </a:pathLst>
          </a:custGeom>
          <a:solidFill>
            <a:srgbClr val="FFFFFF"/>
          </a:solidFill>
        </p:spPr>
        <p:txBody>
          <a:bodyPr/>
          <a:lstStyle/>
          <a:p>
            <a:r>
              <a:rPr lang="en-US" dirty="0"/>
              <a:t>Mr. </a:t>
            </a:r>
            <a:r>
              <a:rPr lang="en-US" dirty="0" err="1"/>
              <a:t>Reepicheep</a:t>
            </a:r>
            <a:endParaRPr lang="en-US" dirty="0"/>
          </a:p>
        </p:txBody>
      </p:sp>
      <p:sp>
        <p:nvSpPr>
          <p:cNvPr id="78" name="Freeform 11">
            <a:extLst>
              <a:ext uri="{FF2B5EF4-FFF2-40B4-BE49-F238E27FC236}">
                <a16:creationId xmlns:a16="http://schemas.microsoft.com/office/drawing/2014/main" id="{E3ABAAE6-F2C3-4FB5-6983-E2D94DF2F4B4}"/>
              </a:ext>
            </a:extLst>
          </p:cNvPr>
          <p:cNvSpPr/>
          <p:nvPr/>
        </p:nvSpPr>
        <p:spPr>
          <a:xfrm>
            <a:off x="7636320" y="8410391"/>
            <a:ext cx="2823471" cy="380999"/>
          </a:xfrm>
          <a:custGeom>
            <a:avLst/>
            <a:gdLst/>
            <a:ahLst/>
            <a:cxnLst/>
            <a:rect l="l" t="t" r="r" b="b"/>
            <a:pathLst>
              <a:path w="448304" h="48997">
                <a:moveTo>
                  <a:pt x="0" y="0"/>
                </a:moveTo>
                <a:lnTo>
                  <a:pt x="448304" y="0"/>
                </a:lnTo>
                <a:lnTo>
                  <a:pt x="448304" y="48997"/>
                </a:lnTo>
                <a:lnTo>
                  <a:pt x="0" y="48997"/>
                </a:lnTo>
                <a:close/>
              </a:path>
            </a:pathLst>
          </a:custGeom>
          <a:solidFill>
            <a:srgbClr val="FFFFFF"/>
          </a:solidFill>
        </p:spPr>
        <p:txBody>
          <a:bodyPr/>
          <a:lstStyle/>
          <a:p>
            <a:r>
              <a:rPr lang="en-US" dirty="0"/>
              <a:t> Aslan The Great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3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173599" y="639762"/>
            <a:ext cx="7037784" cy="1111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100"/>
              </a:lnSpc>
            </a:pPr>
            <a:r>
              <a:rPr lang="en-US" sz="6500" b="1">
                <a:solidFill>
                  <a:srgbClr val="9DE6FC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Features &amp; Tools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68508" y="2345983"/>
            <a:ext cx="5612485" cy="67178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15900" lvl="1" algn="l">
              <a:lnSpc>
                <a:spcPts val="3099"/>
              </a:lnSpc>
            </a:pPr>
            <a:r>
              <a:rPr lang="en-US" sz="1999" spc="33" dirty="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Dashboard values and tables are interactive.</a:t>
            </a:r>
          </a:p>
          <a:p>
            <a:pPr marL="431799" lvl="1" indent="-215899" algn="l">
              <a:lnSpc>
                <a:spcPts val="3099"/>
              </a:lnSpc>
              <a:buFont typeface="Arial"/>
              <a:buChar char="•"/>
            </a:pPr>
            <a:r>
              <a:rPr lang="en-US" sz="1999" spc="33" dirty="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 Clicking a value, such as Total Number of Donors, opens the underlying constituent or gift records included in that result. </a:t>
            </a:r>
          </a:p>
          <a:p>
            <a:pPr marL="431799" lvl="1" indent="-215899" algn="l">
              <a:lnSpc>
                <a:spcPts val="3099"/>
              </a:lnSpc>
              <a:buFont typeface="Arial"/>
              <a:buChar char="•"/>
            </a:pPr>
            <a:r>
              <a:rPr lang="en-US" sz="1999" spc="33" dirty="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From the resulting list, you can review additional details and export the data to Excel when needed.</a:t>
            </a:r>
          </a:p>
          <a:p>
            <a:pPr algn="l">
              <a:lnSpc>
                <a:spcPts val="3099"/>
              </a:lnSpc>
            </a:pPr>
            <a:endParaRPr lang="en-US" sz="1999" spc="33" dirty="0">
              <a:solidFill>
                <a:srgbClr val="FFFFFF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215900" lvl="1" algn="l">
              <a:lnSpc>
                <a:spcPts val="3099"/>
              </a:lnSpc>
            </a:pPr>
            <a:r>
              <a:rPr lang="en-US" sz="1999" spc="33" dirty="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The dashboard is dynamic</a:t>
            </a:r>
          </a:p>
          <a:p>
            <a:pPr marL="558800" lvl="1" indent="-342900" algn="l">
              <a:lnSpc>
                <a:spcPts val="3099"/>
              </a:lnSpc>
              <a:buFont typeface="Arial" panose="020B0604020202020204" pitchFamily="34" charset="0"/>
              <a:buChar char="•"/>
            </a:pPr>
            <a:r>
              <a:rPr lang="en-US" sz="1999" spc="33" dirty="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 It will reflect the most current information available in Raiser’s Edge NXT. </a:t>
            </a:r>
          </a:p>
          <a:p>
            <a:pPr marL="558800" lvl="1" indent="-342900" algn="l">
              <a:lnSpc>
                <a:spcPts val="3099"/>
              </a:lnSpc>
              <a:buFont typeface="Arial" panose="020B0604020202020204" pitchFamily="34" charset="0"/>
              <a:buChar char="•"/>
            </a:pPr>
            <a:r>
              <a:rPr lang="en-US" sz="1999" spc="33" dirty="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As gifts and pledge payments are entered, the dashboard updates automatically.</a:t>
            </a:r>
          </a:p>
        </p:txBody>
      </p:sp>
      <p:sp>
        <p:nvSpPr>
          <p:cNvPr id="4" name="Freeform 4"/>
          <p:cNvSpPr/>
          <p:nvPr/>
        </p:nvSpPr>
        <p:spPr>
          <a:xfrm>
            <a:off x="6294585" y="2513079"/>
            <a:ext cx="11495339" cy="6173423"/>
          </a:xfrm>
          <a:custGeom>
            <a:avLst/>
            <a:gdLst/>
            <a:ahLst/>
            <a:cxnLst/>
            <a:rect l="l" t="t" r="r" b="b"/>
            <a:pathLst>
              <a:path w="11495339" h="6173423">
                <a:moveTo>
                  <a:pt x="0" y="0"/>
                </a:moveTo>
                <a:lnTo>
                  <a:pt x="11495339" y="0"/>
                </a:lnTo>
                <a:lnTo>
                  <a:pt x="11495339" y="6173423"/>
                </a:lnTo>
                <a:lnTo>
                  <a:pt x="0" y="617342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46798F1-0398-951E-C663-186B9BDF3DBA}"/>
              </a:ext>
            </a:extLst>
          </p:cNvPr>
          <p:cNvSpPr/>
          <p:nvPr/>
        </p:nvSpPr>
        <p:spPr>
          <a:xfrm>
            <a:off x="12096670" y="4229383"/>
            <a:ext cx="1142999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800" dirty="0">
                <a:solidFill>
                  <a:schemeClr val="tx1"/>
                </a:solidFill>
              </a:rPr>
              <a:t>Mr. Bilbo Baggins</a:t>
            </a:r>
          </a:p>
          <a:p>
            <a:r>
              <a:rPr lang="en-US" sz="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Bag End</a:t>
            </a:r>
          </a:p>
          <a:p>
            <a:r>
              <a:rPr lang="en-US" sz="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1 Bagshot Row</a:t>
            </a:r>
          </a:p>
          <a:p>
            <a:r>
              <a:rPr lang="en-US" sz="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Hobbiton, Shire 12345 </a:t>
            </a:r>
          </a:p>
          <a:p>
            <a:r>
              <a:rPr lang="en-US" sz="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onering@hillshire.net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4492653-F270-641F-A557-97AFEDE168B1}"/>
              </a:ext>
            </a:extLst>
          </p:cNvPr>
          <p:cNvSpPr/>
          <p:nvPr/>
        </p:nvSpPr>
        <p:spPr>
          <a:xfrm>
            <a:off x="12042255" y="5285816"/>
            <a:ext cx="1216543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800" dirty="0">
                <a:solidFill>
                  <a:schemeClr val="tx1"/>
                </a:solidFill>
              </a:rPr>
              <a:t>Mr. Frodo Baggins</a:t>
            </a:r>
          </a:p>
          <a:p>
            <a:r>
              <a:rPr lang="en-US" sz="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Bag End</a:t>
            </a:r>
          </a:p>
          <a:p>
            <a:r>
              <a:rPr lang="en-US" sz="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1 Bagshot Row</a:t>
            </a:r>
          </a:p>
          <a:p>
            <a:r>
              <a:rPr lang="en-US" sz="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Hobbiton, Shire 12345 </a:t>
            </a:r>
          </a:p>
          <a:p>
            <a:r>
              <a:rPr lang="en-US" sz="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onering@hillshire.net</a:t>
            </a:r>
            <a:endParaRPr lang="en-US" sz="8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6765CE6-4025-9EF4-441B-62D1EA2A2827}"/>
              </a:ext>
            </a:extLst>
          </p:cNvPr>
          <p:cNvSpPr/>
          <p:nvPr/>
        </p:nvSpPr>
        <p:spPr>
          <a:xfrm>
            <a:off x="12042255" y="6342249"/>
            <a:ext cx="1438176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800" dirty="0">
                <a:solidFill>
                  <a:schemeClr val="tx1"/>
                </a:solidFill>
              </a:rPr>
              <a:t>Mr. Samwise Gamgee</a:t>
            </a:r>
          </a:p>
          <a:p>
            <a:r>
              <a:rPr lang="en-US" sz="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Bag End</a:t>
            </a:r>
          </a:p>
          <a:p>
            <a:r>
              <a:rPr lang="en-US" sz="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6 Bagshot Row</a:t>
            </a:r>
          </a:p>
          <a:p>
            <a:r>
              <a:rPr lang="en-US" sz="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Hobbiton, Shire 12345 </a:t>
            </a:r>
          </a:p>
          <a:p>
            <a:r>
              <a:rPr lang="en-US" sz="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Loyalcomp@hillshire.net</a:t>
            </a:r>
            <a:endParaRPr lang="en-US" sz="8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50853B0-8657-E7C1-BE5D-78B1C0D8EFBA}"/>
              </a:ext>
            </a:extLst>
          </p:cNvPr>
          <p:cNvSpPr/>
          <p:nvPr/>
        </p:nvSpPr>
        <p:spPr>
          <a:xfrm>
            <a:off x="12115799" y="7615877"/>
            <a:ext cx="1364631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800" dirty="0">
                <a:solidFill>
                  <a:schemeClr val="tx1"/>
                </a:solidFill>
              </a:rPr>
              <a:t>Mr. and Mrs. Build Beaver</a:t>
            </a:r>
          </a:p>
          <a:p>
            <a:r>
              <a:rPr lang="en-US" sz="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#1 </a:t>
            </a:r>
            <a:r>
              <a:rPr lang="en-US" sz="8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Beaversdam</a:t>
            </a:r>
            <a:endParaRPr lang="en-US" sz="8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US" sz="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Great River, Narnia 9876</a:t>
            </a:r>
          </a:p>
          <a:p>
            <a:r>
              <a:rPr lang="en-US" sz="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busybeaver@narnia.net</a:t>
            </a:r>
            <a:endParaRPr lang="en-US" sz="800" dirty="0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67EF49D0-1811-4638-A35A-46F83EFE09CB}"/>
              </a:ext>
            </a:extLst>
          </p:cNvPr>
          <p:cNvSpPr/>
          <p:nvPr/>
        </p:nvSpPr>
        <p:spPr>
          <a:xfrm>
            <a:off x="8991600" y="3924300"/>
            <a:ext cx="914400" cy="914400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/>
          <a:lstStyle/>
          <a:p>
            <a:endParaRPr lang="en-US">
              <a:solidFill>
                <a:srgbClr val="E71224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3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057400" y="3487963"/>
            <a:ext cx="14401799" cy="6532338"/>
          </a:xfrm>
          <a:custGeom>
            <a:avLst/>
            <a:gdLst/>
            <a:ahLst/>
            <a:cxnLst/>
            <a:rect l="l" t="t" r="r" b="b"/>
            <a:pathLst>
              <a:path w="12865482" h="6135845">
                <a:moveTo>
                  <a:pt x="0" y="0"/>
                </a:moveTo>
                <a:lnTo>
                  <a:pt x="12865482" y="0"/>
                </a:lnTo>
                <a:lnTo>
                  <a:pt x="12865482" y="6135845"/>
                </a:lnTo>
                <a:lnTo>
                  <a:pt x="0" y="613584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259311" y="448627"/>
            <a:ext cx="17769377" cy="1111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100"/>
              </a:lnSpc>
            </a:pPr>
            <a:r>
              <a:rPr lang="en-US" sz="6500" b="1">
                <a:solidFill>
                  <a:srgbClr val="9DE6FC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Viewing a Donor/Parishioner Record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095" y="1723376"/>
            <a:ext cx="16231808" cy="17645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dirty="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Once you locate and open a donor or parishioner record, you can review the contact and giving information available to your parish.</a:t>
            </a:r>
          </a:p>
          <a:p>
            <a:pPr algn="ctr">
              <a:lnSpc>
                <a:spcPts val="2800"/>
              </a:lnSpc>
            </a:pPr>
            <a:endParaRPr lang="en-US" sz="2000" dirty="0">
              <a:solidFill>
                <a:srgbClr val="FFFFFF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algn="ctr">
              <a:lnSpc>
                <a:spcPts val="2800"/>
              </a:lnSpc>
            </a:pPr>
            <a:r>
              <a:rPr lang="en-US" sz="2000" b="1" u="sng" dirty="0">
                <a:solidFill>
                  <a:srgbClr val="9DE6FC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Contact Information</a:t>
            </a:r>
          </a:p>
          <a:p>
            <a:pPr algn="ctr">
              <a:lnSpc>
                <a:spcPts val="2800"/>
              </a:lnSpc>
            </a:pPr>
            <a:r>
              <a:rPr lang="en-US" sz="2000" dirty="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The Contact information section displays available addresses, phone numbers, and email addresses for the constituent.</a:t>
            </a:r>
          </a:p>
          <a:p>
            <a:pPr algn="ctr">
              <a:lnSpc>
                <a:spcPts val="2800"/>
              </a:lnSpc>
            </a:pPr>
            <a:endParaRPr lang="en-US" sz="2000" dirty="0">
              <a:solidFill>
                <a:srgbClr val="FFFFFF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3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001000" y="1895780"/>
            <a:ext cx="7733085" cy="7904931"/>
          </a:xfrm>
          <a:custGeom>
            <a:avLst/>
            <a:gdLst/>
            <a:ahLst/>
            <a:cxnLst/>
            <a:rect l="l" t="t" r="r" b="b"/>
            <a:pathLst>
              <a:path w="7733085" h="7904931">
                <a:moveTo>
                  <a:pt x="0" y="0"/>
                </a:moveTo>
                <a:lnTo>
                  <a:pt x="7733085" y="0"/>
                </a:lnTo>
                <a:lnTo>
                  <a:pt x="7733085" y="7904931"/>
                </a:lnTo>
                <a:lnTo>
                  <a:pt x="0" y="790493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259311" y="448627"/>
            <a:ext cx="17769377" cy="1111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100"/>
              </a:lnSpc>
            </a:pPr>
            <a:r>
              <a:rPr lang="en-US" sz="6500" b="1">
                <a:solidFill>
                  <a:srgbClr val="9DE6FC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Viewing a Donor/Parishioner Record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057400" y="2171700"/>
            <a:ext cx="4876800" cy="79406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3600" b="1" u="sng" dirty="0">
                <a:solidFill>
                  <a:srgbClr val="9DE6FC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Giving Information</a:t>
            </a:r>
          </a:p>
          <a:p>
            <a:pPr algn="ctr">
              <a:lnSpc>
                <a:spcPts val="2800"/>
              </a:lnSpc>
            </a:pPr>
            <a:endParaRPr lang="en-US" sz="2000" b="1" u="sng" dirty="0">
              <a:solidFill>
                <a:srgbClr val="9DE6FC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The Giving section provides a summary of the constituent’s giving to your parish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key giving totals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gift history.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3200" dirty="0">
              <a:solidFill>
                <a:srgbClr val="FFFFFF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Use the gift history to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review individual transactions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the summary at the top for a quick overview of the donor’s giving</a:t>
            </a:r>
            <a:r>
              <a:rPr lang="en-US" sz="2000" dirty="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.</a:t>
            </a:r>
          </a:p>
          <a:p>
            <a:pPr algn="ctr">
              <a:lnSpc>
                <a:spcPts val="2800"/>
              </a:lnSpc>
            </a:pPr>
            <a:endParaRPr lang="en-US" sz="2000" dirty="0">
              <a:solidFill>
                <a:srgbClr val="FFFFFF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2E88315-F9C1-EE78-C4FA-B3E35BD7C0BC}"/>
              </a:ext>
            </a:extLst>
          </p:cNvPr>
          <p:cNvSpPr/>
          <p:nvPr/>
        </p:nvSpPr>
        <p:spPr>
          <a:xfrm>
            <a:off x="11582400" y="8391220"/>
            <a:ext cx="2133600" cy="1143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>
                <a:solidFill>
                  <a:schemeClr val="tx1"/>
                </a:solidFill>
              </a:rPr>
              <a:t>Narnia Restoration </a:t>
            </a:r>
            <a:r>
              <a:rPr lang="en-US" sz="1000" dirty="0" err="1">
                <a:solidFill>
                  <a:schemeClr val="tx1"/>
                </a:solidFill>
              </a:rPr>
              <a:t>Project</a:t>
            </a:r>
            <a:r>
              <a:rPr lang="en-US" sz="1000" dirty="0" err="1"/>
              <a:t>a</a:t>
            </a:r>
            <a:r>
              <a:rPr lang="en-US" sz="1000" dirty="0"/>
              <a:t>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8DD48A0-5B8B-F8CF-BFFF-58810D00D2A6}"/>
              </a:ext>
            </a:extLst>
          </p:cNvPr>
          <p:cNvSpPr/>
          <p:nvPr/>
        </p:nvSpPr>
        <p:spPr>
          <a:xfrm>
            <a:off x="11658600" y="7581900"/>
            <a:ext cx="1676400" cy="1143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>
                <a:solidFill>
                  <a:schemeClr val="tx1"/>
                </a:solidFill>
              </a:rPr>
              <a:t>Narnia ADA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3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005717" y="2440176"/>
            <a:ext cx="6580882" cy="6818124"/>
          </a:xfrm>
          <a:custGeom>
            <a:avLst/>
            <a:gdLst/>
            <a:ahLst/>
            <a:cxnLst/>
            <a:rect l="l" t="t" r="r" b="b"/>
            <a:pathLst>
              <a:path w="6580882" h="6818124">
                <a:moveTo>
                  <a:pt x="0" y="0"/>
                </a:moveTo>
                <a:lnTo>
                  <a:pt x="6580882" y="0"/>
                </a:lnTo>
                <a:lnTo>
                  <a:pt x="6580882" y="6818124"/>
                </a:lnTo>
                <a:lnTo>
                  <a:pt x="0" y="681812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259311" y="448446"/>
            <a:ext cx="17769377" cy="1111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100"/>
              </a:lnSpc>
            </a:pPr>
            <a:r>
              <a:rPr lang="en-US" sz="6500" b="1">
                <a:solidFill>
                  <a:srgbClr val="9DE6FC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Logging In to Raiser’s Edge NXT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9311" y="4170163"/>
            <a:ext cx="9875289" cy="24955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31801" lvl="1" indent="-215900" algn="l">
              <a:lnSpc>
                <a:spcPts val="4000"/>
              </a:lnSpc>
              <a:buAutoNum type="arabicPeriod"/>
            </a:pPr>
            <a:r>
              <a:rPr lang="en-US" sz="2000" b="1" dirty="0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G</a:t>
            </a:r>
            <a:r>
              <a:rPr lang="en-US" sz="2000" dirty="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o to the Raiser’s Edge NXT sign-in page:   </a:t>
            </a:r>
            <a:r>
              <a:rPr lang="en-US" sz="2000" b="1" u="sng" dirty="0">
                <a:solidFill>
                  <a:schemeClr val="tx2">
                    <a:lumMod val="40000"/>
                    <a:lumOff val="60000"/>
                  </a:schemeClr>
                </a:solidFill>
                <a:latin typeface="Open Sauce Bold"/>
                <a:ea typeface="Open Sauce Bold"/>
                <a:cs typeface="Open Sauce Bold"/>
                <a:sym typeface="Open Sauce Bold"/>
                <a:hlinkClick r:id="rId3" tooltip="https://app.blackbaud.com/signin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app.blackbaud.com/signin/</a:t>
            </a:r>
          </a:p>
          <a:p>
            <a:pPr marL="431801" lvl="1" indent="-215900" algn="l">
              <a:lnSpc>
                <a:spcPts val="4000"/>
              </a:lnSpc>
              <a:buAutoNum type="arabicPeriod"/>
            </a:pPr>
            <a:r>
              <a:rPr lang="en-US" sz="2000" dirty="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 Select Continue with SSO.</a:t>
            </a:r>
          </a:p>
          <a:p>
            <a:pPr marL="431801" lvl="1" indent="-215900" algn="l">
              <a:lnSpc>
                <a:spcPts val="4000"/>
              </a:lnSpc>
              <a:buAutoNum type="arabicPeriod"/>
            </a:pPr>
            <a:r>
              <a:rPr lang="en-US" sz="2000" dirty="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 Enter your username and password.</a:t>
            </a:r>
          </a:p>
          <a:p>
            <a:pPr marL="431801" lvl="1" indent="-215900" algn="l">
              <a:lnSpc>
                <a:spcPts val="4000"/>
              </a:lnSpc>
              <a:buAutoNum type="arabicPeriod"/>
            </a:pPr>
            <a:r>
              <a:rPr lang="en-US" sz="2000" dirty="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 Complete multi-factor authentication, if prompted</a:t>
            </a:r>
          </a:p>
          <a:p>
            <a:pPr marL="0" lvl="0" indent="0" algn="l">
              <a:lnSpc>
                <a:spcPts val="4000"/>
              </a:lnSpc>
            </a:pPr>
            <a:endParaRPr lang="en-US" sz="2000" dirty="0">
              <a:solidFill>
                <a:srgbClr val="FFFFFF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3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028078" y="1931706"/>
            <a:ext cx="11343344" cy="7650514"/>
          </a:xfrm>
          <a:custGeom>
            <a:avLst/>
            <a:gdLst/>
            <a:ahLst/>
            <a:cxnLst/>
            <a:rect l="l" t="t" r="r" b="b"/>
            <a:pathLst>
              <a:path w="11343344" h="7650514">
                <a:moveTo>
                  <a:pt x="0" y="0"/>
                </a:moveTo>
                <a:lnTo>
                  <a:pt x="11343344" y="0"/>
                </a:lnTo>
                <a:lnTo>
                  <a:pt x="11343344" y="7650514"/>
                </a:lnTo>
                <a:lnTo>
                  <a:pt x="0" y="76505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259311" y="448627"/>
            <a:ext cx="17769377" cy="1111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100"/>
              </a:lnSpc>
            </a:pPr>
            <a:r>
              <a:rPr lang="en-US" sz="6500" b="1">
                <a:solidFill>
                  <a:srgbClr val="9DE6FC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Navigating Raiser’s Edge NXT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52339" y="2148431"/>
            <a:ext cx="4485297" cy="669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1" u="sng">
                <a:solidFill>
                  <a:srgbClr val="9DE6FC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Accessing Dashboards  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After you sign in, you will land on the Raiser’s Edge NXT home page. From the menu on the left side of the screen, select Analysis.</a:t>
            </a:r>
          </a:p>
          <a:p>
            <a:pPr algn="l">
              <a:lnSpc>
                <a:spcPts val="2800"/>
              </a:lnSpc>
            </a:pPr>
            <a:endParaRPr lang="en-US" sz="2000">
              <a:solidFill>
                <a:srgbClr val="FFFFFF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Under Analysis, select Fundraising dashboards. This opens the dashboard/report created specifically for your parish.</a:t>
            </a:r>
          </a:p>
          <a:p>
            <a:pPr algn="l">
              <a:lnSpc>
                <a:spcPts val="2800"/>
              </a:lnSpc>
            </a:pPr>
            <a:endParaRPr lang="en-US" sz="2000">
              <a:solidFill>
                <a:srgbClr val="FFFFFF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algn="ctr">
              <a:lnSpc>
                <a:spcPts val="2800"/>
              </a:lnSpc>
            </a:pPr>
            <a:r>
              <a:rPr lang="en-US" sz="2000" b="1" u="sng">
                <a:solidFill>
                  <a:srgbClr val="9DE6FC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Search for a donor or Parishioner: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To look up a donor or parishioner, use the Search bar at the top of the screen. You can search using available biographical information, including the person’s name, address, phone number, or email address.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33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41A9704-FC9A-3BA0-E5BB-BA4483A588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EC5675F5-E62E-8651-A59E-2FC34BAE7229}"/>
              </a:ext>
            </a:extLst>
          </p:cNvPr>
          <p:cNvSpPr txBox="1"/>
          <p:nvPr/>
        </p:nvSpPr>
        <p:spPr>
          <a:xfrm>
            <a:off x="1143000" y="1104900"/>
            <a:ext cx="16783050" cy="6152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5661"/>
              </a:lnSpc>
            </a:pPr>
            <a:r>
              <a:rPr lang="en-US" sz="16000" b="1" dirty="0">
                <a:solidFill>
                  <a:srgbClr val="9DE6FC"/>
                </a:solidFill>
                <a:latin typeface="Klein Condensed Heavy"/>
                <a:ea typeface="Klein Condensed Heavy"/>
                <a:cs typeface="Klein Condensed Heavy"/>
                <a:sym typeface="Klein Condensed Heavy"/>
              </a:rPr>
              <a:t>Stewardship </a:t>
            </a:r>
          </a:p>
          <a:p>
            <a:pPr marL="0" lvl="0" indent="0" algn="l">
              <a:lnSpc>
                <a:spcPts val="15661"/>
              </a:lnSpc>
            </a:pPr>
            <a:r>
              <a:rPr lang="en-US" sz="16000" b="1" dirty="0">
                <a:solidFill>
                  <a:srgbClr val="9DE6FC"/>
                </a:solidFill>
                <a:latin typeface="Klein Condensed Heavy"/>
                <a:ea typeface="Klein Condensed Heavy"/>
                <a:cs typeface="Klein Condensed Heavy"/>
                <a:sym typeface="Klein Condensed Heavy"/>
              </a:rPr>
              <a:t>and </a:t>
            </a:r>
          </a:p>
          <a:p>
            <a:pPr marL="0" lvl="0" indent="0" algn="l">
              <a:lnSpc>
                <a:spcPts val="15661"/>
              </a:lnSpc>
            </a:pPr>
            <a:r>
              <a:rPr lang="en-US" sz="16000" b="1" dirty="0">
                <a:solidFill>
                  <a:srgbClr val="9DE6FC"/>
                </a:solidFill>
                <a:latin typeface="Klein Condensed Heavy"/>
                <a:ea typeface="Klein Condensed Heavy"/>
                <a:cs typeface="Klein Condensed Heavy"/>
                <a:sym typeface="Klein Condensed Heavy"/>
              </a:rPr>
              <a:t>Development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600F819-FE4C-8F02-43C9-B1CDF96F904C}"/>
              </a:ext>
            </a:extLst>
          </p:cNvPr>
          <p:cNvSpPr txBox="1"/>
          <p:nvPr/>
        </p:nvSpPr>
        <p:spPr>
          <a:xfrm rot="20154315">
            <a:off x="11166107" y="2744242"/>
            <a:ext cx="6426012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>
              <a:lnSpc>
                <a:spcPts val="8000"/>
              </a:lnSpc>
              <a:spcBef>
                <a:spcPct val="0"/>
              </a:spcBef>
            </a:pPr>
            <a:r>
              <a:rPr lang="en-US" sz="9600" b="1" dirty="0">
                <a:solidFill>
                  <a:srgbClr val="9DE6FC"/>
                </a:solidFill>
                <a:latin typeface="Klein Condensed Bold"/>
                <a:ea typeface="Klein Condensed Bold"/>
                <a:cs typeface="Klein Condensed Bold"/>
                <a:sym typeface="Klein Condensed Bold"/>
              </a:rPr>
              <a:t>Thank you!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770CF2C-E9AB-C672-5BFD-216D9073C885}"/>
              </a:ext>
            </a:extLst>
          </p:cNvPr>
          <p:cNvSpPr txBox="1"/>
          <p:nvPr/>
        </p:nvSpPr>
        <p:spPr>
          <a:xfrm>
            <a:off x="4648200" y="8668062"/>
            <a:ext cx="12725400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r">
              <a:lnSpc>
                <a:spcPts val="8000"/>
              </a:lnSpc>
              <a:spcBef>
                <a:spcPct val="0"/>
              </a:spcBef>
            </a:pPr>
            <a:r>
              <a:rPr lang="en-US" sz="8000" b="1" dirty="0">
                <a:solidFill>
                  <a:srgbClr val="9DE6FC"/>
                </a:solidFill>
                <a:latin typeface="Klein Condensed Bold"/>
                <a:ea typeface="Klein Condensed Bold"/>
                <a:cs typeface="Klein Condensed Bold"/>
                <a:sym typeface="Klein Condensed Bold"/>
              </a:rPr>
              <a:t>Renny Crawford</a:t>
            </a:r>
          </a:p>
        </p:txBody>
      </p:sp>
    </p:spTree>
    <p:extLst>
      <p:ext uri="{BB962C8B-B14F-4D97-AF65-F5344CB8AC3E}">
        <p14:creationId xmlns:p14="http://schemas.microsoft.com/office/powerpoint/2010/main" val="33616981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2510</TotalTime>
  <Words>1147</Words>
  <Application>Microsoft Office PowerPoint</Application>
  <PresentationFormat>Custom</PresentationFormat>
  <Paragraphs>214</Paragraphs>
  <Slides>26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4" baseType="lpstr">
      <vt:lpstr>Open Sauce</vt:lpstr>
      <vt:lpstr>Open Sauce Bold</vt:lpstr>
      <vt:lpstr>Calibri</vt:lpstr>
      <vt:lpstr>Klein Condensed Heavy</vt:lpstr>
      <vt:lpstr>Arial</vt:lpstr>
      <vt:lpstr>Klein Condensed Bold</vt:lpstr>
      <vt:lpstr>Aptos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Parish RENXT Presentation</dc:title>
  <dc:creator>Renny Crawford</dc:creator>
  <cp:lastModifiedBy>Renny Crawford</cp:lastModifiedBy>
  <cp:revision>4</cp:revision>
  <dcterms:created xsi:type="dcterms:W3CDTF">2006-08-16T00:00:00Z</dcterms:created>
  <dcterms:modified xsi:type="dcterms:W3CDTF">2026-09-16T18:26:09Z</dcterms:modified>
  <dc:identifier>DAHUJ-GbTfs</dc:identifier>
</cp:coreProperties>
</file>